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
  </p:notesMasterIdLst>
  <p:sldIdLst>
    <p:sldId id="264" r:id="rId6"/>
    <p:sldId id="261" r:id="rId7"/>
  </p:sldIdLst>
  <p:sldSz cx="10688638" cy="7562850"/>
  <p:notesSz cx="6669088" cy="9872663"/>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9">
          <p15:clr>
            <a:srgbClr val="A4A3A4"/>
          </p15:clr>
        </p15:guide>
        <p15:guide id="2" orient="horz" pos="4536">
          <p15:clr>
            <a:srgbClr val="A4A3A4"/>
          </p15:clr>
        </p15:guide>
        <p15:guide id="3" orient="horz" pos="244">
          <p15:clr>
            <a:srgbClr val="A4A3A4"/>
          </p15:clr>
        </p15:guide>
        <p15:guide id="4" pos="6509">
          <p15:clr>
            <a:srgbClr val="A4A3A4"/>
          </p15:clr>
        </p15:guide>
        <p15:guide id="5" pos="3368">
          <p15:clr>
            <a:srgbClr val="A4A3A4"/>
          </p15:clr>
        </p15:guide>
        <p15:guide id="6" pos="3255">
          <p15:clr>
            <a:srgbClr val="A4A3A4"/>
          </p15:clr>
        </p15:guide>
        <p15:guide id="7" pos="3589">
          <p15:clr>
            <a:srgbClr val="A4A3A4"/>
          </p15:clr>
        </p15:guide>
        <p15:guide id="8" pos="3478">
          <p15:clr>
            <a:srgbClr val="A4A3A4"/>
          </p15:clr>
        </p15:guide>
        <p15:guide id="9" pos="232">
          <p15:clr>
            <a:srgbClr val="A4A3A4"/>
          </p15:clr>
        </p15:guide>
        <p15:guide id="10" pos="31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B89"/>
    <a:srgbClr val="000000"/>
    <a:srgbClr val="002C50"/>
    <a:srgbClr val="4D5E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B0FDF-0548-4072-B95C-6614D9F10636}" v="1" dt="2024-03-14T11:28:13.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79"/>
  </p:normalViewPr>
  <p:slideViewPr>
    <p:cSldViewPr snapToGrid="0" snapToObjects="1">
      <p:cViewPr varScale="1">
        <p:scale>
          <a:sx n="94" d="100"/>
          <a:sy n="94" d="100"/>
        </p:scale>
        <p:origin x="1592" y="200"/>
      </p:cViewPr>
      <p:guideLst>
        <p:guide orient="horz" pos="2369"/>
        <p:guide orient="horz" pos="4536"/>
        <p:guide orient="horz" pos="244"/>
        <p:guide pos="6509"/>
        <p:guide pos="3368"/>
        <p:guide pos="3255"/>
        <p:guide pos="3589"/>
        <p:guide pos="3478"/>
        <p:guide pos="232"/>
        <p:guide pos="314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1C9972CC-C76B-7A42-8E7A-75C405689700}" type="datetimeFigureOut">
              <a:rPr lang="en-US" smtClean="0"/>
              <a:t>5/10/24</a:t>
            </a:fld>
            <a:endParaRPr lang="en-US" dirty="0"/>
          </a:p>
        </p:txBody>
      </p:sp>
      <p:sp>
        <p:nvSpPr>
          <p:cNvPr id="4" name="Slide Image Placeholder 3"/>
          <p:cNvSpPr>
            <a:spLocks noGrp="1" noRot="1" noChangeAspect="1"/>
          </p:cNvSpPr>
          <p:nvPr>
            <p:ph type="sldImg" idx="2"/>
          </p:nvPr>
        </p:nvSpPr>
        <p:spPr>
          <a:xfrm>
            <a:off x="717550" y="739775"/>
            <a:ext cx="5233988"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FB8D6369-D97C-0D44-A451-CA6A955B7385}" type="slidenum">
              <a:rPr lang="en-US" smtClean="0"/>
              <a:t>‹#›</a:t>
            </a:fld>
            <a:endParaRPr lang="en-US" dirty="0"/>
          </a:p>
        </p:txBody>
      </p:sp>
    </p:spTree>
    <p:extLst>
      <p:ext uri="{BB962C8B-B14F-4D97-AF65-F5344CB8AC3E}">
        <p14:creationId xmlns:p14="http://schemas.microsoft.com/office/powerpoint/2010/main" val="3186121874"/>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6369-D97C-0D44-A451-CA6A955B7385}" type="slidenum">
              <a:rPr lang="en-US" smtClean="0"/>
              <a:t>2</a:t>
            </a:fld>
            <a:endParaRPr lang="en-US" dirty="0"/>
          </a:p>
        </p:txBody>
      </p:sp>
    </p:spTree>
    <p:extLst>
      <p:ext uri="{BB962C8B-B14F-4D97-AF65-F5344CB8AC3E}">
        <p14:creationId xmlns:p14="http://schemas.microsoft.com/office/powerpoint/2010/main" val="20022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5/10/24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65964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5/10/24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51198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5/10/24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328236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5/10/24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21573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B3D749-F5D2-B645-BFA9-B745231C14D3}" type="datetimeFigureOut">
              <a:rPr lang="en-US" smtClean="0"/>
              <a:t>5/10/24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07115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1B3D749-F5D2-B645-BFA9-B745231C14D3}" type="datetimeFigureOut">
              <a:rPr lang="en-US" smtClean="0"/>
              <a:t>5/10/24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282972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1B3D749-F5D2-B645-BFA9-B745231C14D3}" type="datetimeFigureOut">
              <a:rPr lang="en-US" smtClean="0"/>
              <a:t>5/10/24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48953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1B3D749-F5D2-B645-BFA9-B745231C14D3}" type="datetimeFigureOut">
              <a:rPr lang="en-US" smtClean="0"/>
              <a:t>5/10/24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390907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3D749-F5D2-B645-BFA9-B745231C14D3}" type="datetimeFigureOut">
              <a:rPr lang="en-US" smtClean="0"/>
              <a:t>5/10/24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68652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B3D749-F5D2-B645-BFA9-B745231C14D3}" type="datetimeFigureOut">
              <a:rPr lang="en-US" smtClean="0"/>
              <a:t>5/10/24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37075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B3D749-F5D2-B645-BFA9-B745231C14D3}" type="datetimeFigureOut">
              <a:rPr lang="en-US" smtClean="0"/>
              <a:t>5/10/24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96067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11B3D749-F5D2-B645-BFA9-B745231C14D3}" type="datetimeFigureOut">
              <a:rPr lang="en-US" smtClean="0"/>
              <a:t>5/10/24</a:t>
            </a:fld>
            <a:endParaRPr lang="en-US" dirty="0"/>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0BBE4344-B2FA-8249-BDC0-180EA0F5C1FF}" type="slidenum">
              <a:rPr lang="en-US" smtClean="0"/>
              <a:t>‹#›</a:t>
            </a:fld>
            <a:endParaRPr lang="en-US" dirty="0"/>
          </a:p>
        </p:txBody>
      </p:sp>
    </p:spTree>
    <p:extLst>
      <p:ext uri="{BB962C8B-B14F-4D97-AF65-F5344CB8AC3E}">
        <p14:creationId xmlns:p14="http://schemas.microsoft.com/office/powerpoint/2010/main" val="292831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wessexwater.co.uk/" TargetMode="External"/><Relationship Id="rId13" Type="http://schemas.openxmlformats.org/officeDocument/2006/relationships/hyperlink" Target="http://www.samaritans.org/" TargetMode="External"/><Relationship Id="rId18" Type="http://schemas.openxmlformats.org/officeDocument/2006/relationships/image" Target="../media/image6.emf"/><Relationship Id="rId3" Type="http://schemas.openxmlformats.org/officeDocument/2006/relationships/image" Target="../media/image2.jpeg"/><Relationship Id="rId7" Type="http://schemas.openxmlformats.org/officeDocument/2006/relationships/hyperlink" Target="http://www.somerset.gov.uk/" TargetMode="External"/><Relationship Id="rId12" Type="http://schemas.openxmlformats.org/officeDocument/2006/relationships/hyperlink" Target="http://www.redcross.org.uk/" TargetMode="External"/><Relationship Id="rId17" Type="http://schemas.openxmlformats.org/officeDocument/2006/relationships/hyperlink" Target="https://floodsdestroy.campaign.gov.uk/" TargetMode="External"/><Relationship Id="rId2" Type="http://schemas.openxmlformats.org/officeDocument/2006/relationships/image" Target="../media/image1.emf"/><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gov.uk/flood" TargetMode="External"/><Relationship Id="rId11" Type="http://schemas.openxmlformats.org/officeDocument/2006/relationships/hyperlink" Target="http://www.bdma.org.uk/" TargetMode="External"/><Relationship Id="rId5" Type="http://schemas.openxmlformats.org/officeDocument/2006/relationships/image" Target="../media/image3.emf"/><Relationship Id="rId15" Type="http://schemas.openxmlformats.org/officeDocument/2006/relationships/image" Target="../media/image4.png"/><Relationship Id="rId10" Type="http://schemas.openxmlformats.org/officeDocument/2006/relationships/hyperlink" Target="http://www.abi.gov.uk/" TargetMode="External"/><Relationship Id="rId4" Type="http://schemas.openxmlformats.org/officeDocument/2006/relationships/hyperlink" Target="http://www.gov.uk/environment-agency" TargetMode="External"/><Relationship Id="rId9" Type="http://schemas.openxmlformats.org/officeDocument/2006/relationships/hyperlink" Target="http://www.nationalfloodforum.org.uk/" TargetMode="External"/><Relationship Id="rId14" Type="http://schemas.openxmlformats.org/officeDocument/2006/relationships/hyperlink" Target="mailto:wessexenquiries@environment-agency.gov.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nationalfloodforum.org.uk/" TargetMode="External"/><Relationship Id="rId18" Type="http://schemas.openxmlformats.org/officeDocument/2006/relationships/image" Target="../media/image13.emf"/><Relationship Id="rId3" Type="http://schemas.openxmlformats.org/officeDocument/2006/relationships/hyperlink" Target="http://www.floodre.co.uk/buildbackbetter/" TargetMode="External"/><Relationship Id="rId7" Type="http://schemas.openxmlformats.org/officeDocument/2006/relationships/image" Target="../media/image7.png"/><Relationship Id="rId12" Type="http://schemas.openxmlformats.org/officeDocument/2006/relationships/image" Target="../media/image11.emf"/><Relationship Id="rId17" Type="http://schemas.openxmlformats.org/officeDocument/2006/relationships/image" Target="../media/image12.emf"/><Relationship Id="rId2" Type="http://schemas.openxmlformats.org/officeDocument/2006/relationships/notesSlide" Target="../notesSlides/notesSlide1.xml"/><Relationship Id="rId16" Type="http://schemas.openxmlformats.org/officeDocument/2006/relationships/hyperlink" Target="http://www.gov.uk/government/publications/flooding-and-health-public-advice" TargetMode="External"/><Relationship Id="rId20" Type="http://schemas.openxmlformats.org/officeDocument/2006/relationships/hyperlink" Target="mailto:wessexenquiries@environment-agency.gov.uk" TargetMode="External"/><Relationship Id="rId1" Type="http://schemas.openxmlformats.org/officeDocument/2006/relationships/slideLayout" Target="../slideLayouts/slideLayout1.xml"/><Relationship Id="rId6" Type="http://schemas.openxmlformats.org/officeDocument/2006/relationships/hyperlink" Target="http://www.befloodready.uk/about" TargetMode="External"/><Relationship Id="rId11" Type="http://schemas.openxmlformats.org/officeDocument/2006/relationships/hyperlink" Target="https://service.govdelivery.com/accounts/UKMETOFFICE/subscriber/new" TargetMode="External"/><Relationship Id="rId5" Type="http://schemas.openxmlformats.org/officeDocument/2006/relationships/hyperlink" Target="http://www.floodmary.com/" TargetMode="External"/><Relationship Id="rId15" Type="http://schemas.openxmlformats.org/officeDocument/2006/relationships/hyperlink" Target="http://www.gov.uk/after-flood" TargetMode="External"/><Relationship Id="rId10" Type="http://schemas.openxmlformats.org/officeDocument/2006/relationships/image" Target="../media/image10.jpeg"/><Relationship Id="rId19" Type="http://schemas.openxmlformats.org/officeDocument/2006/relationships/hyperlink" Target="swim.geowessex.com/somerset" TargetMode="External"/><Relationship Id="rId4" Type="http://schemas.openxmlformats.org/officeDocument/2006/relationships/hyperlink" Target="http://www.thefloodhub.co.uk/property-flood-resilience-toolkit" TargetMode="External"/><Relationship Id="rId9" Type="http://schemas.openxmlformats.org/officeDocument/2006/relationships/image" Target="../media/image9.png"/><Relationship Id="rId14" Type="http://schemas.openxmlformats.org/officeDocument/2006/relationships/hyperlink" Target="http://www.floodmary.com/help-and-resources/after-a-fl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237319" y="222998"/>
            <a:ext cx="10207471" cy="6311940"/>
          </a:xfrm>
          <a:prstGeom prst="rect">
            <a:avLst/>
          </a:prstGeom>
          <a:solidFill>
            <a:srgbClr val="E1F2F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Rectangle 12"/>
          <p:cNvSpPr/>
          <p:nvPr/>
        </p:nvSpPr>
        <p:spPr>
          <a:xfrm>
            <a:off x="5715176" y="642958"/>
            <a:ext cx="4558798" cy="1641475"/>
          </a:xfrm>
          <a:prstGeom prst="rect">
            <a:avLst/>
          </a:prstGeom>
        </p:spPr>
        <p:txBody>
          <a:bodyPr wrap="square" lIns="0" tIns="0" rIns="0" bIns="0">
            <a:spAutoFit/>
          </a:bodyPr>
          <a:lstStyle/>
          <a:p>
            <a:pPr>
              <a:lnSpc>
                <a:spcPct val="90000"/>
              </a:lnSpc>
              <a:spcBef>
                <a:spcPts val="1000"/>
              </a:spcBef>
            </a:pPr>
            <a:r>
              <a:rPr lang="en-GB" sz="3000" b="1" u="none" strike="noStrike" spc="10" dirty="0">
                <a:solidFill>
                  <a:schemeClr val="accent2"/>
                </a:solidFill>
                <a:latin typeface="Arial"/>
              </a:rPr>
              <a:t>Recent flooding in Somerset</a:t>
            </a:r>
          </a:p>
          <a:p>
            <a:pPr>
              <a:lnSpc>
                <a:spcPct val="90000"/>
              </a:lnSpc>
              <a:spcBef>
                <a:spcPts val="1000"/>
              </a:spcBef>
            </a:pPr>
            <a:r>
              <a:rPr lang="en-GB" sz="2000" b="1" spc="10" dirty="0">
                <a:solidFill>
                  <a:schemeClr val="accent2"/>
                </a:solidFill>
                <a:latin typeface="Arial"/>
              </a:rPr>
              <a:t>What can you do now?</a:t>
            </a:r>
          </a:p>
          <a:p>
            <a:pPr>
              <a:lnSpc>
                <a:spcPct val="90000"/>
              </a:lnSpc>
              <a:spcBef>
                <a:spcPts val="1000"/>
              </a:spcBef>
            </a:pPr>
            <a:endParaRPr lang="en-GB" sz="2000" b="1" u="none" strike="noStrike" spc="10" dirty="0">
              <a:solidFill>
                <a:schemeClr val="accent2"/>
              </a:solidFill>
              <a:latin typeface="Arial"/>
            </a:endParaRPr>
          </a:p>
        </p:txBody>
      </p:sp>
      <p:pic>
        <p:nvPicPr>
          <p:cNvPr id="24" name="Picture 23"/>
          <p:cNvPicPr>
            <a:picLocks noChangeAspect="1"/>
          </p:cNvPicPr>
          <p:nvPr/>
        </p:nvPicPr>
        <p:blipFill>
          <a:blip r:embed="rId2"/>
          <a:stretch>
            <a:fillRect/>
          </a:stretch>
        </p:blipFill>
        <p:spPr>
          <a:xfrm>
            <a:off x="7133183" y="6911114"/>
            <a:ext cx="1587500" cy="406400"/>
          </a:xfrm>
          <a:prstGeom prst="rect">
            <a:avLst/>
          </a:prstGeom>
        </p:spPr>
      </p:pic>
      <p:pic>
        <p:nvPicPr>
          <p:cNvPr id="16" name="Picture 15"/>
          <p:cNvPicPr>
            <a:picLocks noChangeAspect="1"/>
          </p:cNvPicPr>
          <p:nvPr/>
        </p:nvPicPr>
        <p:blipFill>
          <a:blip r:embed="rId3">
            <a:clrChange>
              <a:clrFrom>
                <a:srgbClr val="FFFFFC"/>
              </a:clrFrom>
              <a:clrTo>
                <a:srgbClr val="FFFFFC">
                  <a:alpha val="0"/>
                </a:srgbClr>
              </a:clrTo>
            </a:clrChange>
            <a:alphaModFix amt="80000"/>
          </a:blip>
          <a:stretch>
            <a:fillRect/>
          </a:stretch>
        </p:blipFill>
        <p:spPr>
          <a:xfrm>
            <a:off x="256540" y="4272271"/>
            <a:ext cx="10188250" cy="2262667"/>
          </a:xfrm>
          <a:prstGeom prst="rect">
            <a:avLst/>
          </a:prstGeom>
        </p:spPr>
      </p:pic>
      <p:sp>
        <p:nvSpPr>
          <p:cNvPr id="29" name="Freeform 59"/>
          <p:cNvSpPr>
            <a:spLocks noEditPoints="1"/>
          </p:cNvSpPr>
          <p:nvPr/>
        </p:nvSpPr>
        <p:spPr bwMode="auto">
          <a:xfrm>
            <a:off x="243809" y="3026042"/>
            <a:ext cx="10207471" cy="3825039"/>
          </a:xfrm>
          <a:custGeom>
            <a:avLst/>
            <a:gdLst>
              <a:gd name="T0" fmla="*/ 10404 w 10404"/>
              <a:gd name="T1" fmla="*/ 746 h 3688"/>
              <a:gd name="T2" fmla="*/ 9677 w 10404"/>
              <a:gd name="T3" fmla="*/ 746 h 3688"/>
              <a:gd name="T4" fmla="*/ 9677 w 10404"/>
              <a:gd name="T5" fmla="*/ 726 h 3688"/>
              <a:gd name="T6" fmla="*/ 9652 w 10404"/>
              <a:gd name="T7" fmla="*/ 716 h 3688"/>
              <a:gd name="T8" fmla="*/ 9637 w 10404"/>
              <a:gd name="T9" fmla="*/ 734 h 3688"/>
              <a:gd name="T10" fmla="*/ 8893 w 10404"/>
              <a:gd name="T11" fmla="*/ 744 h 3688"/>
              <a:gd name="T12" fmla="*/ 8893 w 10404"/>
              <a:gd name="T13" fmla="*/ 724 h 3688"/>
              <a:gd name="T14" fmla="*/ 8875 w 10404"/>
              <a:gd name="T15" fmla="*/ 715 h 3688"/>
              <a:gd name="T16" fmla="*/ 8867 w 10404"/>
              <a:gd name="T17" fmla="*/ 732 h 3688"/>
              <a:gd name="T18" fmla="*/ 8159 w 10404"/>
              <a:gd name="T19" fmla="*/ 743 h 3688"/>
              <a:gd name="T20" fmla="*/ 7387 w 10404"/>
              <a:gd name="T21" fmla="*/ 698 h 3688"/>
              <a:gd name="T22" fmla="*/ 6549 w 10404"/>
              <a:gd name="T23" fmla="*/ 747 h 3688"/>
              <a:gd name="T24" fmla="*/ 6019 w 10404"/>
              <a:gd name="T25" fmla="*/ 731 h 3688"/>
              <a:gd name="T26" fmla="*/ 5883 w 10404"/>
              <a:gd name="T27" fmla="*/ 706 h 3688"/>
              <a:gd name="T28" fmla="*/ 5500 w 10404"/>
              <a:gd name="T29" fmla="*/ 699 h 3688"/>
              <a:gd name="T30" fmla="*/ 5216 w 10404"/>
              <a:gd name="T31" fmla="*/ 680 h 3688"/>
              <a:gd name="T32" fmla="*/ 5087 w 10404"/>
              <a:gd name="T33" fmla="*/ 664 h 3688"/>
              <a:gd name="T34" fmla="*/ 5024 w 10404"/>
              <a:gd name="T35" fmla="*/ 658 h 3688"/>
              <a:gd name="T36" fmla="*/ 4748 w 10404"/>
              <a:gd name="T37" fmla="*/ 638 h 3688"/>
              <a:gd name="T38" fmla="*/ 4451 w 10404"/>
              <a:gd name="T39" fmla="*/ 622 h 3688"/>
              <a:gd name="T40" fmla="*/ 4405 w 10404"/>
              <a:gd name="T41" fmla="*/ 623 h 3688"/>
              <a:gd name="T42" fmla="*/ 4235 w 10404"/>
              <a:gd name="T43" fmla="*/ 635 h 3688"/>
              <a:gd name="T44" fmla="*/ 4141 w 10404"/>
              <a:gd name="T45" fmla="*/ 652 h 3688"/>
              <a:gd name="T46" fmla="*/ 3275 w 10404"/>
              <a:gd name="T47" fmla="*/ 494 h 3688"/>
              <a:gd name="T48" fmla="*/ 3271 w 10404"/>
              <a:gd name="T49" fmla="*/ 491 h 3688"/>
              <a:gd name="T50" fmla="*/ 3048 w 10404"/>
              <a:gd name="T51" fmla="*/ 519 h 3688"/>
              <a:gd name="T52" fmla="*/ 2296 w 10404"/>
              <a:gd name="T53" fmla="*/ 266 h 3688"/>
              <a:gd name="T54" fmla="*/ 2113 w 10404"/>
              <a:gd name="T55" fmla="*/ 259 h 3688"/>
              <a:gd name="T56" fmla="*/ 1361 w 10404"/>
              <a:gd name="T57" fmla="*/ 22 h 3688"/>
              <a:gd name="T58" fmla="*/ 971 w 10404"/>
              <a:gd name="T59" fmla="*/ 96 h 3688"/>
              <a:gd name="T60" fmla="*/ 784 w 10404"/>
              <a:gd name="T61" fmla="*/ 250 h 3688"/>
              <a:gd name="T62" fmla="*/ 476 w 10404"/>
              <a:gd name="T63" fmla="*/ 312 h 3688"/>
              <a:gd name="T64" fmla="*/ 0 w 10404"/>
              <a:gd name="T65" fmla="*/ 488 h 3688"/>
              <a:gd name="T66" fmla="*/ 10404 w 10404"/>
              <a:gd name="T67" fmla="*/ 3688 h 3688"/>
              <a:gd name="T68" fmla="*/ 8692 w 10404"/>
              <a:gd name="T69" fmla="*/ 798 h 3688"/>
              <a:gd name="T70" fmla="*/ 8568 w 10404"/>
              <a:gd name="T71" fmla="*/ 839 h 3688"/>
              <a:gd name="T72" fmla="*/ 9079 w 10404"/>
              <a:gd name="T73" fmla="*/ 798 h 3688"/>
              <a:gd name="T74" fmla="*/ 8921 w 10404"/>
              <a:gd name="T75" fmla="*/ 891 h 3688"/>
              <a:gd name="T76" fmla="*/ 9296 w 10404"/>
              <a:gd name="T77" fmla="*/ 903 h 3688"/>
              <a:gd name="T78" fmla="*/ 9480 w 10404"/>
              <a:gd name="T79" fmla="*/ 788 h 3688"/>
              <a:gd name="T80" fmla="*/ 9707 w 10404"/>
              <a:gd name="T81" fmla="*/ 903 h 3688"/>
              <a:gd name="T82" fmla="*/ 9868 w 10404"/>
              <a:gd name="T83" fmla="*/ 795 h 3688"/>
              <a:gd name="T84" fmla="*/ 10031 w 10404"/>
              <a:gd name="T85" fmla="*/ 912 h 3688"/>
              <a:gd name="T86" fmla="*/ 9828 w 10404"/>
              <a:gd name="T87" fmla="*/ 910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04" h="3688">
                <a:moveTo>
                  <a:pt x="10404" y="3688"/>
                </a:moveTo>
                <a:lnTo>
                  <a:pt x="10404" y="746"/>
                </a:lnTo>
                <a:lnTo>
                  <a:pt x="9833" y="746"/>
                </a:lnTo>
                <a:lnTo>
                  <a:pt x="9677" y="746"/>
                </a:lnTo>
                <a:lnTo>
                  <a:pt x="9677" y="735"/>
                </a:lnTo>
                <a:lnTo>
                  <a:pt x="9677" y="726"/>
                </a:lnTo>
                <a:lnTo>
                  <a:pt x="9667" y="708"/>
                </a:lnTo>
                <a:lnTo>
                  <a:pt x="9652" y="716"/>
                </a:lnTo>
                <a:lnTo>
                  <a:pt x="9637" y="724"/>
                </a:lnTo>
                <a:lnTo>
                  <a:pt x="9637" y="734"/>
                </a:lnTo>
                <a:lnTo>
                  <a:pt x="9637" y="744"/>
                </a:lnTo>
                <a:lnTo>
                  <a:pt x="8893" y="744"/>
                </a:lnTo>
                <a:lnTo>
                  <a:pt x="8893" y="734"/>
                </a:lnTo>
                <a:lnTo>
                  <a:pt x="8893" y="724"/>
                </a:lnTo>
                <a:lnTo>
                  <a:pt x="8881" y="707"/>
                </a:lnTo>
                <a:lnTo>
                  <a:pt x="8875" y="715"/>
                </a:lnTo>
                <a:lnTo>
                  <a:pt x="8867" y="723"/>
                </a:lnTo>
                <a:lnTo>
                  <a:pt x="8867" y="732"/>
                </a:lnTo>
                <a:lnTo>
                  <a:pt x="8867" y="743"/>
                </a:lnTo>
                <a:lnTo>
                  <a:pt x="8159" y="743"/>
                </a:lnTo>
                <a:cubicBezTo>
                  <a:pt x="8064" y="730"/>
                  <a:pt x="7956" y="700"/>
                  <a:pt x="7831" y="690"/>
                </a:cubicBezTo>
                <a:cubicBezTo>
                  <a:pt x="7653" y="674"/>
                  <a:pt x="7503" y="682"/>
                  <a:pt x="7387" y="698"/>
                </a:cubicBezTo>
                <a:cubicBezTo>
                  <a:pt x="7283" y="712"/>
                  <a:pt x="7103" y="734"/>
                  <a:pt x="6869" y="774"/>
                </a:cubicBezTo>
                <a:cubicBezTo>
                  <a:pt x="6780" y="762"/>
                  <a:pt x="6677" y="752"/>
                  <a:pt x="6549" y="747"/>
                </a:cubicBezTo>
                <a:cubicBezTo>
                  <a:pt x="6453" y="743"/>
                  <a:pt x="6329" y="742"/>
                  <a:pt x="6187" y="744"/>
                </a:cubicBezTo>
                <a:cubicBezTo>
                  <a:pt x="6141" y="746"/>
                  <a:pt x="6089" y="744"/>
                  <a:pt x="6019" y="731"/>
                </a:cubicBezTo>
                <a:lnTo>
                  <a:pt x="5985" y="724"/>
                </a:lnTo>
                <a:cubicBezTo>
                  <a:pt x="5955" y="718"/>
                  <a:pt x="5920" y="711"/>
                  <a:pt x="5883" y="706"/>
                </a:cubicBezTo>
                <a:cubicBezTo>
                  <a:pt x="5743" y="682"/>
                  <a:pt x="5625" y="694"/>
                  <a:pt x="5515" y="699"/>
                </a:cubicBezTo>
                <a:lnTo>
                  <a:pt x="5500" y="699"/>
                </a:lnTo>
                <a:cubicBezTo>
                  <a:pt x="5504" y="695"/>
                  <a:pt x="5449" y="699"/>
                  <a:pt x="5449" y="699"/>
                </a:cubicBezTo>
                <a:cubicBezTo>
                  <a:pt x="5383" y="696"/>
                  <a:pt x="5300" y="690"/>
                  <a:pt x="5216" y="680"/>
                </a:cubicBezTo>
                <a:cubicBezTo>
                  <a:pt x="5197" y="679"/>
                  <a:pt x="5183" y="676"/>
                  <a:pt x="5149" y="672"/>
                </a:cubicBezTo>
                <a:cubicBezTo>
                  <a:pt x="5128" y="670"/>
                  <a:pt x="5107" y="667"/>
                  <a:pt x="5087" y="664"/>
                </a:cubicBezTo>
                <a:cubicBezTo>
                  <a:pt x="5068" y="663"/>
                  <a:pt x="5059" y="660"/>
                  <a:pt x="5029" y="656"/>
                </a:cubicBezTo>
                <a:cubicBezTo>
                  <a:pt x="5028" y="656"/>
                  <a:pt x="5025" y="658"/>
                  <a:pt x="5024" y="658"/>
                </a:cubicBezTo>
                <a:cubicBezTo>
                  <a:pt x="4867" y="636"/>
                  <a:pt x="4855" y="638"/>
                  <a:pt x="4749" y="638"/>
                </a:cubicBezTo>
                <a:lnTo>
                  <a:pt x="4748" y="638"/>
                </a:lnTo>
                <a:cubicBezTo>
                  <a:pt x="4731" y="638"/>
                  <a:pt x="4705" y="636"/>
                  <a:pt x="4705" y="636"/>
                </a:cubicBezTo>
                <a:cubicBezTo>
                  <a:pt x="4627" y="636"/>
                  <a:pt x="4571" y="632"/>
                  <a:pt x="4451" y="622"/>
                </a:cubicBezTo>
                <a:cubicBezTo>
                  <a:pt x="4445" y="622"/>
                  <a:pt x="4441" y="620"/>
                  <a:pt x="4436" y="622"/>
                </a:cubicBezTo>
                <a:cubicBezTo>
                  <a:pt x="4427" y="623"/>
                  <a:pt x="4405" y="623"/>
                  <a:pt x="4405" y="623"/>
                </a:cubicBezTo>
                <a:lnTo>
                  <a:pt x="4401" y="623"/>
                </a:lnTo>
                <a:cubicBezTo>
                  <a:pt x="4343" y="622"/>
                  <a:pt x="4289" y="627"/>
                  <a:pt x="4235" y="635"/>
                </a:cubicBezTo>
                <a:cubicBezTo>
                  <a:pt x="4208" y="639"/>
                  <a:pt x="4177" y="639"/>
                  <a:pt x="4141" y="652"/>
                </a:cubicBezTo>
                <a:lnTo>
                  <a:pt x="4141" y="652"/>
                </a:lnTo>
                <a:cubicBezTo>
                  <a:pt x="3899" y="666"/>
                  <a:pt x="3671" y="614"/>
                  <a:pt x="3643" y="606"/>
                </a:cubicBezTo>
                <a:lnTo>
                  <a:pt x="3275" y="494"/>
                </a:lnTo>
                <a:lnTo>
                  <a:pt x="3275" y="494"/>
                </a:lnTo>
                <a:lnTo>
                  <a:pt x="3271" y="491"/>
                </a:lnTo>
                <a:cubicBezTo>
                  <a:pt x="3229" y="482"/>
                  <a:pt x="3191" y="482"/>
                  <a:pt x="3149" y="492"/>
                </a:cubicBezTo>
                <a:lnTo>
                  <a:pt x="3048" y="519"/>
                </a:lnTo>
                <a:cubicBezTo>
                  <a:pt x="2993" y="534"/>
                  <a:pt x="2937" y="530"/>
                  <a:pt x="2885" y="508"/>
                </a:cubicBezTo>
                <a:lnTo>
                  <a:pt x="2296" y="266"/>
                </a:lnTo>
                <a:cubicBezTo>
                  <a:pt x="2247" y="246"/>
                  <a:pt x="2193" y="242"/>
                  <a:pt x="2141" y="252"/>
                </a:cubicBezTo>
                <a:lnTo>
                  <a:pt x="2113" y="259"/>
                </a:lnTo>
                <a:cubicBezTo>
                  <a:pt x="2064" y="270"/>
                  <a:pt x="2013" y="267"/>
                  <a:pt x="1967" y="248"/>
                </a:cubicBezTo>
                <a:lnTo>
                  <a:pt x="1361" y="22"/>
                </a:lnTo>
                <a:cubicBezTo>
                  <a:pt x="1304" y="0"/>
                  <a:pt x="1240" y="0"/>
                  <a:pt x="1183" y="20"/>
                </a:cubicBezTo>
                <a:lnTo>
                  <a:pt x="971" y="96"/>
                </a:lnTo>
                <a:cubicBezTo>
                  <a:pt x="935" y="110"/>
                  <a:pt x="901" y="131"/>
                  <a:pt x="875" y="158"/>
                </a:cubicBezTo>
                <a:lnTo>
                  <a:pt x="784" y="250"/>
                </a:lnTo>
                <a:cubicBezTo>
                  <a:pt x="727" y="307"/>
                  <a:pt x="647" y="335"/>
                  <a:pt x="567" y="324"/>
                </a:cubicBezTo>
                <a:lnTo>
                  <a:pt x="476" y="312"/>
                </a:lnTo>
                <a:cubicBezTo>
                  <a:pt x="427" y="306"/>
                  <a:pt x="368" y="314"/>
                  <a:pt x="323" y="335"/>
                </a:cubicBezTo>
                <a:lnTo>
                  <a:pt x="0" y="488"/>
                </a:lnTo>
                <a:lnTo>
                  <a:pt x="0" y="3688"/>
                </a:lnTo>
                <a:lnTo>
                  <a:pt x="10404" y="3688"/>
                </a:lnTo>
                <a:close/>
                <a:moveTo>
                  <a:pt x="8568" y="839"/>
                </a:moveTo>
                <a:cubicBezTo>
                  <a:pt x="8597" y="814"/>
                  <a:pt x="8643" y="798"/>
                  <a:pt x="8692" y="798"/>
                </a:cubicBezTo>
                <a:cubicBezTo>
                  <a:pt x="8765" y="798"/>
                  <a:pt x="8828" y="834"/>
                  <a:pt x="8847" y="882"/>
                </a:cubicBezTo>
                <a:cubicBezTo>
                  <a:pt x="8740" y="868"/>
                  <a:pt x="8644" y="852"/>
                  <a:pt x="8568" y="839"/>
                </a:cubicBezTo>
                <a:close/>
                <a:moveTo>
                  <a:pt x="8921" y="891"/>
                </a:moveTo>
                <a:cubicBezTo>
                  <a:pt x="8936" y="839"/>
                  <a:pt x="9001" y="798"/>
                  <a:pt x="9079" y="798"/>
                </a:cubicBezTo>
                <a:cubicBezTo>
                  <a:pt x="9167" y="798"/>
                  <a:pt x="9240" y="848"/>
                  <a:pt x="9240" y="911"/>
                </a:cubicBezTo>
                <a:cubicBezTo>
                  <a:pt x="9128" y="910"/>
                  <a:pt x="9021" y="902"/>
                  <a:pt x="8921" y="891"/>
                </a:cubicBezTo>
                <a:close/>
                <a:moveTo>
                  <a:pt x="9828" y="910"/>
                </a:moveTo>
                <a:cubicBezTo>
                  <a:pt x="9540" y="908"/>
                  <a:pt x="9344" y="903"/>
                  <a:pt x="9296" y="903"/>
                </a:cubicBezTo>
                <a:lnTo>
                  <a:pt x="9319" y="903"/>
                </a:lnTo>
                <a:cubicBezTo>
                  <a:pt x="9319" y="851"/>
                  <a:pt x="9391" y="788"/>
                  <a:pt x="9480" y="788"/>
                </a:cubicBezTo>
                <a:cubicBezTo>
                  <a:pt x="9569" y="788"/>
                  <a:pt x="9641" y="851"/>
                  <a:pt x="9641" y="903"/>
                </a:cubicBezTo>
                <a:lnTo>
                  <a:pt x="9707" y="903"/>
                </a:lnTo>
                <a:cubicBezTo>
                  <a:pt x="9707" y="864"/>
                  <a:pt x="9755" y="807"/>
                  <a:pt x="9835" y="796"/>
                </a:cubicBezTo>
                <a:cubicBezTo>
                  <a:pt x="9835" y="795"/>
                  <a:pt x="9856" y="795"/>
                  <a:pt x="9868" y="795"/>
                </a:cubicBezTo>
                <a:cubicBezTo>
                  <a:pt x="9957" y="795"/>
                  <a:pt x="10025" y="848"/>
                  <a:pt x="10025" y="911"/>
                </a:cubicBezTo>
                <a:lnTo>
                  <a:pt x="10031" y="912"/>
                </a:lnTo>
                <a:lnTo>
                  <a:pt x="10031" y="915"/>
                </a:lnTo>
                <a:cubicBezTo>
                  <a:pt x="9952" y="914"/>
                  <a:pt x="9892" y="910"/>
                  <a:pt x="9828" y="910"/>
                </a:cubicBezTo>
                <a:close/>
              </a:path>
            </a:pathLst>
          </a:custGeom>
          <a:solidFill>
            <a:srgbClr val="C0CE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4" name="Group 3"/>
          <p:cNvGrpSpPr/>
          <p:nvPr/>
        </p:nvGrpSpPr>
        <p:grpSpPr>
          <a:xfrm>
            <a:off x="5083247" y="4124232"/>
            <a:ext cx="4629341" cy="776761"/>
            <a:chOff x="4995646" y="4052654"/>
            <a:chExt cx="4629341" cy="776761"/>
          </a:xfrm>
        </p:grpSpPr>
        <p:sp>
          <p:nvSpPr>
            <p:cNvPr id="31" name="Freeform 60"/>
            <p:cNvSpPr>
              <a:spLocks noEditPoints="1"/>
            </p:cNvSpPr>
            <p:nvPr/>
          </p:nvSpPr>
          <p:spPr bwMode="auto">
            <a:xfrm>
              <a:off x="6895272" y="4052654"/>
              <a:ext cx="2729715" cy="750272"/>
            </a:xfrm>
            <a:custGeom>
              <a:avLst/>
              <a:gdLst>
                <a:gd name="T0" fmla="*/ 2738 w 2849"/>
                <a:gd name="T1" fmla="*/ 42 h 784"/>
                <a:gd name="T2" fmla="*/ 2250 w 2849"/>
                <a:gd name="T3" fmla="*/ 0 h 784"/>
                <a:gd name="T4" fmla="*/ 1796 w 2849"/>
                <a:gd name="T5" fmla="*/ 208 h 784"/>
                <a:gd name="T6" fmla="*/ 1621 w 2849"/>
                <a:gd name="T7" fmla="*/ 37 h 784"/>
                <a:gd name="T8" fmla="*/ 1548 w 2849"/>
                <a:gd name="T9" fmla="*/ 102 h 784"/>
                <a:gd name="T10" fmla="*/ 1502 w 2849"/>
                <a:gd name="T11" fmla="*/ 82 h 784"/>
                <a:gd name="T12" fmla="*/ 1461 w 2849"/>
                <a:gd name="T13" fmla="*/ 192 h 784"/>
                <a:gd name="T14" fmla="*/ 1301 w 2849"/>
                <a:gd name="T15" fmla="*/ 36 h 784"/>
                <a:gd name="T16" fmla="*/ 1228 w 2849"/>
                <a:gd name="T17" fmla="*/ 101 h 784"/>
                <a:gd name="T18" fmla="*/ 1182 w 2849"/>
                <a:gd name="T19" fmla="*/ 81 h 784"/>
                <a:gd name="T20" fmla="*/ 1118 w 2849"/>
                <a:gd name="T21" fmla="*/ 213 h 784"/>
                <a:gd name="T22" fmla="*/ 1130 w 2849"/>
                <a:gd name="T23" fmla="*/ 238 h 784"/>
                <a:gd name="T24" fmla="*/ 1144 w 2849"/>
                <a:gd name="T25" fmla="*/ 233 h 784"/>
                <a:gd name="T26" fmla="*/ 1154 w 2849"/>
                <a:gd name="T27" fmla="*/ 221 h 784"/>
                <a:gd name="T28" fmla="*/ 986 w 2849"/>
                <a:gd name="T29" fmla="*/ 346 h 784"/>
                <a:gd name="T30" fmla="*/ 609 w 2849"/>
                <a:gd name="T31" fmla="*/ 40 h 784"/>
                <a:gd name="T32" fmla="*/ 32 w 2849"/>
                <a:gd name="T33" fmla="*/ 346 h 784"/>
                <a:gd name="T34" fmla="*/ 0 w 2849"/>
                <a:gd name="T35" fmla="*/ 348 h 784"/>
                <a:gd name="T36" fmla="*/ 513 w 2849"/>
                <a:gd name="T37" fmla="*/ 784 h 784"/>
                <a:gd name="T38" fmla="*/ 2849 w 2849"/>
                <a:gd name="T39" fmla="*/ 784 h 784"/>
                <a:gd name="T40" fmla="*/ 2849 w 2849"/>
                <a:gd name="T41" fmla="*/ 509 h 784"/>
                <a:gd name="T42" fmla="*/ 2738 w 2849"/>
                <a:gd name="T43" fmla="*/ 349 h 784"/>
                <a:gd name="T44" fmla="*/ 1446 w 2849"/>
                <a:gd name="T45" fmla="*/ 349 h 784"/>
                <a:gd name="T46" fmla="*/ 1450 w 2849"/>
                <a:gd name="T47" fmla="*/ 242 h 784"/>
                <a:gd name="T48" fmla="*/ 1472 w 2849"/>
                <a:gd name="T49" fmla="*/ 241 h 784"/>
                <a:gd name="T50" fmla="*/ 1476 w 2849"/>
                <a:gd name="T51" fmla="*/ 349 h 784"/>
                <a:gd name="T52" fmla="*/ 1796 w 2849"/>
                <a:gd name="T53" fmla="*/ 349 h 784"/>
                <a:gd name="T54" fmla="*/ 1766 w 2849"/>
                <a:gd name="T55" fmla="*/ 222 h 784"/>
                <a:gd name="T56" fmla="*/ 1778 w 2849"/>
                <a:gd name="T57" fmla="*/ 236 h 784"/>
                <a:gd name="T58" fmla="*/ 1797 w 2849"/>
                <a:gd name="T59" fmla="*/ 240 h 784"/>
                <a:gd name="T60" fmla="*/ 1796 w 2849"/>
                <a:gd name="T61" fmla="*/ 349 h 784"/>
                <a:gd name="T62" fmla="*/ 2284 w 2849"/>
                <a:gd name="T63" fmla="*/ 236 h 784"/>
                <a:gd name="T64" fmla="*/ 2405 w 2849"/>
                <a:gd name="T65" fmla="*/ 137 h 784"/>
                <a:gd name="T66" fmla="*/ 2550 w 2849"/>
                <a:gd name="T67" fmla="*/ 236 h 784"/>
                <a:gd name="T68" fmla="*/ 2429 w 2849"/>
                <a:gd name="T69" fmla="*/ 137 h 784"/>
                <a:gd name="T70" fmla="*/ 2550 w 2849"/>
                <a:gd name="T71" fmla="*/ 236 h 784"/>
                <a:gd name="T72" fmla="*/ 2573 w 2849"/>
                <a:gd name="T73" fmla="*/ 236 h 784"/>
                <a:gd name="T74" fmla="*/ 2694 w 2849"/>
                <a:gd name="T75" fmla="*/ 13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9" h="784">
                  <a:moveTo>
                    <a:pt x="2738" y="349"/>
                  </a:moveTo>
                  <a:lnTo>
                    <a:pt x="2738" y="42"/>
                  </a:lnTo>
                  <a:lnTo>
                    <a:pt x="2250" y="97"/>
                  </a:lnTo>
                  <a:lnTo>
                    <a:pt x="2250" y="0"/>
                  </a:lnTo>
                  <a:lnTo>
                    <a:pt x="1796" y="0"/>
                  </a:lnTo>
                  <a:lnTo>
                    <a:pt x="1796" y="208"/>
                  </a:lnTo>
                  <a:cubicBezTo>
                    <a:pt x="1764" y="174"/>
                    <a:pt x="1654" y="64"/>
                    <a:pt x="1636" y="45"/>
                  </a:cubicBezTo>
                  <a:cubicBezTo>
                    <a:pt x="1633" y="41"/>
                    <a:pt x="1628" y="37"/>
                    <a:pt x="1621" y="37"/>
                  </a:cubicBezTo>
                  <a:cubicBezTo>
                    <a:pt x="1614" y="37"/>
                    <a:pt x="1609" y="40"/>
                    <a:pt x="1606" y="44"/>
                  </a:cubicBezTo>
                  <a:lnTo>
                    <a:pt x="1548" y="102"/>
                  </a:lnTo>
                  <a:lnTo>
                    <a:pt x="1548" y="82"/>
                  </a:lnTo>
                  <a:lnTo>
                    <a:pt x="1502" y="82"/>
                  </a:lnTo>
                  <a:lnTo>
                    <a:pt x="1502" y="149"/>
                  </a:lnTo>
                  <a:lnTo>
                    <a:pt x="1461" y="192"/>
                  </a:lnTo>
                  <a:cubicBezTo>
                    <a:pt x="1418" y="148"/>
                    <a:pt x="1333" y="61"/>
                    <a:pt x="1316" y="44"/>
                  </a:cubicBezTo>
                  <a:cubicBezTo>
                    <a:pt x="1313" y="40"/>
                    <a:pt x="1308" y="36"/>
                    <a:pt x="1301" y="36"/>
                  </a:cubicBezTo>
                  <a:cubicBezTo>
                    <a:pt x="1294" y="36"/>
                    <a:pt x="1289" y="38"/>
                    <a:pt x="1286" y="42"/>
                  </a:cubicBezTo>
                  <a:lnTo>
                    <a:pt x="1228" y="101"/>
                  </a:lnTo>
                  <a:lnTo>
                    <a:pt x="1228" y="81"/>
                  </a:lnTo>
                  <a:lnTo>
                    <a:pt x="1182" y="81"/>
                  </a:lnTo>
                  <a:lnTo>
                    <a:pt x="1182" y="148"/>
                  </a:lnTo>
                  <a:lnTo>
                    <a:pt x="1118" y="213"/>
                  </a:lnTo>
                  <a:cubicBezTo>
                    <a:pt x="1116" y="216"/>
                    <a:pt x="1113" y="220"/>
                    <a:pt x="1113" y="224"/>
                  </a:cubicBezTo>
                  <a:cubicBezTo>
                    <a:pt x="1113" y="232"/>
                    <a:pt x="1121" y="238"/>
                    <a:pt x="1130" y="238"/>
                  </a:cubicBezTo>
                  <a:cubicBezTo>
                    <a:pt x="1136" y="238"/>
                    <a:pt x="1141" y="236"/>
                    <a:pt x="1144" y="233"/>
                  </a:cubicBezTo>
                  <a:lnTo>
                    <a:pt x="1144" y="233"/>
                  </a:lnTo>
                  <a:lnTo>
                    <a:pt x="1144" y="233"/>
                  </a:lnTo>
                  <a:lnTo>
                    <a:pt x="1154" y="221"/>
                  </a:lnTo>
                  <a:lnTo>
                    <a:pt x="1154" y="346"/>
                  </a:lnTo>
                  <a:lnTo>
                    <a:pt x="986" y="346"/>
                  </a:lnTo>
                  <a:lnTo>
                    <a:pt x="986" y="40"/>
                  </a:lnTo>
                  <a:lnTo>
                    <a:pt x="609" y="40"/>
                  </a:lnTo>
                  <a:lnTo>
                    <a:pt x="609" y="346"/>
                  </a:lnTo>
                  <a:lnTo>
                    <a:pt x="32" y="346"/>
                  </a:lnTo>
                  <a:lnTo>
                    <a:pt x="32" y="348"/>
                  </a:lnTo>
                  <a:lnTo>
                    <a:pt x="0" y="348"/>
                  </a:lnTo>
                  <a:lnTo>
                    <a:pt x="0" y="784"/>
                  </a:lnTo>
                  <a:lnTo>
                    <a:pt x="513" y="784"/>
                  </a:lnTo>
                  <a:lnTo>
                    <a:pt x="513" y="784"/>
                  </a:lnTo>
                  <a:lnTo>
                    <a:pt x="2849" y="784"/>
                  </a:lnTo>
                  <a:lnTo>
                    <a:pt x="2849" y="726"/>
                  </a:lnTo>
                  <a:lnTo>
                    <a:pt x="2849" y="509"/>
                  </a:lnTo>
                  <a:lnTo>
                    <a:pt x="2849" y="349"/>
                  </a:lnTo>
                  <a:lnTo>
                    <a:pt x="2738" y="349"/>
                  </a:lnTo>
                  <a:close/>
                  <a:moveTo>
                    <a:pt x="1474" y="349"/>
                  </a:moveTo>
                  <a:lnTo>
                    <a:pt x="1446" y="349"/>
                  </a:lnTo>
                  <a:lnTo>
                    <a:pt x="1446" y="241"/>
                  </a:lnTo>
                  <a:cubicBezTo>
                    <a:pt x="1448" y="241"/>
                    <a:pt x="1449" y="242"/>
                    <a:pt x="1450" y="242"/>
                  </a:cubicBezTo>
                  <a:cubicBezTo>
                    <a:pt x="1454" y="242"/>
                    <a:pt x="1457" y="241"/>
                    <a:pt x="1461" y="238"/>
                  </a:cubicBezTo>
                  <a:cubicBezTo>
                    <a:pt x="1464" y="240"/>
                    <a:pt x="1468" y="241"/>
                    <a:pt x="1472" y="241"/>
                  </a:cubicBezTo>
                  <a:lnTo>
                    <a:pt x="1476" y="241"/>
                  </a:lnTo>
                  <a:lnTo>
                    <a:pt x="1476" y="349"/>
                  </a:lnTo>
                  <a:lnTo>
                    <a:pt x="1474" y="349"/>
                  </a:lnTo>
                  <a:close/>
                  <a:moveTo>
                    <a:pt x="1796" y="349"/>
                  </a:moveTo>
                  <a:lnTo>
                    <a:pt x="1766" y="349"/>
                  </a:lnTo>
                  <a:lnTo>
                    <a:pt x="1766" y="222"/>
                  </a:lnTo>
                  <a:lnTo>
                    <a:pt x="1777" y="234"/>
                  </a:lnTo>
                  <a:lnTo>
                    <a:pt x="1778" y="236"/>
                  </a:lnTo>
                  <a:cubicBezTo>
                    <a:pt x="1781" y="238"/>
                    <a:pt x="1786" y="241"/>
                    <a:pt x="1792" y="241"/>
                  </a:cubicBezTo>
                  <a:cubicBezTo>
                    <a:pt x="1793" y="241"/>
                    <a:pt x="1794" y="241"/>
                    <a:pt x="1797" y="240"/>
                  </a:cubicBezTo>
                  <a:lnTo>
                    <a:pt x="1797" y="349"/>
                  </a:lnTo>
                  <a:lnTo>
                    <a:pt x="1796" y="349"/>
                  </a:lnTo>
                  <a:close/>
                  <a:moveTo>
                    <a:pt x="2405" y="236"/>
                  </a:moveTo>
                  <a:lnTo>
                    <a:pt x="2284" y="236"/>
                  </a:lnTo>
                  <a:lnTo>
                    <a:pt x="2284" y="137"/>
                  </a:lnTo>
                  <a:lnTo>
                    <a:pt x="2405" y="137"/>
                  </a:lnTo>
                  <a:lnTo>
                    <a:pt x="2405" y="236"/>
                  </a:lnTo>
                  <a:close/>
                  <a:moveTo>
                    <a:pt x="2550" y="236"/>
                  </a:moveTo>
                  <a:lnTo>
                    <a:pt x="2429" y="236"/>
                  </a:lnTo>
                  <a:lnTo>
                    <a:pt x="2429" y="137"/>
                  </a:lnTo>
                  <a:lnTo>
                    <a:pt x="2550" y="137"/>
                  </a:lnTo>
                  <a:lnTo>
                    <a:pt x="2550" y="236"/>
                  </a:lnTo>
                  <a:close/>
                  <a:moveTo>
                    <a:pt x="2694" y="236"/>
                  </a:moveTo>
                  <a:lnTo>
                    <a:pt x="2573" y="236"/>
                  </a:lnTo>
                  <a:lnTo>
                    <a:pt x="2573" y="137"/>
                  </a:lnTo>
                  <a:lnTo>
                    <a:pt x="2694" y="137"/>
                  </a:lnTo>
                  <a:lnTo>
                    <a:pt x="2694" y="236"/>
                  </a:lnTo>
                  <a:close/>
                </a:path>
              </a:pathLst>
            </a:custGeom>
            <a:solidFill>
              <a:srgbClr val="4D5E24">
                <a:alpha val="25098"/>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 name="Freeform 61"/>
            <p:cNvSpPr>
              <a:spLocks noEditPoints="1"/>
            </p:cNvSpPr>
            <p:nvPr/>
          </p:nvSpPr>
          <p:spPr bwMode="auto">
            <a:xfrm>
              <a:off x="4995646" y="4079143"/>
              <a:ext cx="2256804" cy="750272"/>
            </a:xfrm>
            <a:custGeom>
              <a:avLst/>
              <a:gdLst>
                <a:gd name="T0" fmla="*/ 2321 w 2356"/>
                <a:gd name="T1" fmla="*/ 329 h 784"/>
                <a:gd name="T2" fmla="*/ 2321 w 2356"/>
                <a:gd name="T3" fmla="*/ 327 h 784"/>
                <a:gd name="T4" fmla="*/ 1717 w 2356"/>
                <a:gd name="T5" fmla="*/ 327 h 784"/>
                <a:gd name="T6" fmla="*/ 1717 w 2356"/>
                <a:gd name="T7" fmla="*/ 101 h 784"/>
                <a:gd name="T8" fmla="*/ 1322 w 2356"/>
                <a:gd name="T9" fmla="*/ 197 h 784"/>
                <a:gd name="T10" fmla="*/ 1322 w 2356"/>
                <a:gd name="T11" fmla="*/ 327 h 784"/>
                <a:gd name="T12" fmla="*/ 1146 w 2356"/>
                <a:gd name="T13" fmla="*/ 327 h 784"/>
                <a:gd name="T14" fmla="*/ 1146 w 2356"/>
                <a:gd name="T15" fmla="*/ 196 h 784"/>
                <a:gd name="T16" fmla="*/ 1157 w 2356"/>
                <a:gd name="T17" fmla="*/ 208 h 784"/>
                <a:gd name="T18" fmla="*/ 1157 w 2356"/>
                <a:gd name="T19" fmla="*/ 208 h 784"/>
                <a:gd name="T20" fmla="*/ 1157 w 2356"/>
                <a:gd name="T21" fmla="*/ 208 h 784"/>
                <a:gd name="T22" fmla="*/ 1170 w 2356"/>
                <a:gd name="T23" fmla="*/ 213 h 784"/>
                <a:gd name="T24" fmla="*/ 1189 w 2356"/>
                <a:gd name="T25" fmla="*/ 197 h 784"/>
                <a:gd name="T26" fmla="*/ 1184 w 2356"/>
                <a:gd name="T27" fmla="*/ 187 h 784"/>
                <a:gd name="T28" fmla="*/ 1117 w 2356"/>
                <a:gd name="T29" fmla="*/ 119 h 784"/>
                <a:gd name="T30" fmla="*/ 1117 w 2356"/>
                <a:gd name="T31" fmla="*/ 49 h 784"/>
                <a:gd name="T32" fmla="*/ 1069 w 2356"/>
                <a:gd name="T33" fmla="*/ 49 h 784"/>
                <a:gd name="T34" fmla="*/ 1069 w 2356"/>
                <a:gd name="T35" fmla="*/ 69 h 784"/>
                <a:gd name="T36" fmla="*/ 1008 w 2356"/>
                <a:gd name="T37" fmla="*/ 8 h 784"/>
                <a:gd name="T38" fmla="*/ 992 w 2356"/>
                <a:gd name="T39" fmla="*/ 0 h 784"/>
                <a:gd name="T40" fmla="*/ 976 w 2356"/>
                <a:gd name="T41" fmla="*/ 8 h 784"/>
                <a:gd name="T42" fmla="*/ 824 w 2356"/>
                <a:gd name="T43" fmla="*/ 163 h 784"/>
                <a:gd name="T44" fmla="*/ 780 w 2356"/>
                <a:gd name="T45" fmla="*/ 119 h 784"/>
                <a:gd name="T46" fmla="*/ 780 w 2356"/>
                <a:gd name="T47" fmla="*/ 49 h 784"/>
                <a:gd name="T48" fmla="*/ 732 w 2356"/>
                <a:gd name="T49" fmla="*/ 49 h 784"/>
                <a:gd name="T50" fmla="*/ 732 w 2356"/>
                <a:gd name="T51" fmla="*/ 69 h 784"/>
                <a:gd name="T52" fmla="*/ 670 w 2356"/>
                <a:gd name="T53" fmla="*/ 8 h 784"/>
                <a:gd name="T54" fmla="*/ 654 w 2356"/>
                <a:gd name="T55" fmla="*/ 0 h 784"/>
                <a:gd name="T56" fmla="*/ 638 w 2356"/>
                <a:gd name="T57" fmla="*/ 8 h 784"/>
                <a:gd name="T58" fmla="*/ 470 w 2356"/>
                <a:gd name="T59" fmla="*/ 179 h 784"/>
                <a:gd name="T60" fmla="*/ 470 w 2356"/>
                <a:gd name="T61" fmla="*/ 144 h 784"/>
                <a:gd name="T62" fmla="*/ 270 w 2356"/>
                <a:gd name="T63" fmla="*/ 144 h 784"/>
                <a:gd name="T64" fmla="*/ 270 w 2356"/>
                <a:gd name="T65" fmla="*/ 327 h 784"/>
                <a:gd name="T66" fmla="*/ 0 w 2356"/>
                <a:gd name="T67" fmla="*/ 327 h 784"/>
                <a:gd name="T68" fmla="*/ 0 w 2356"/>
                <a:gd name="T69" fmla="*/ 784 h 784"/>
                <a:gd name="T70" fmla="*/ 0 w 2356"/>
                <a:gd name="T71" fmla="*/ 784 h 784"/>
                <a:gd name="T72" fmla="*/ 2356 w 2356"/>
                <a:gd name="T73" fmla="*/ 784 h 784"/>
                <a:gd name="T74" fmla="*/ 2356 w 2356"/>
                <a:gd name="T75" fmla="*/ 328 h 784"/>
                <a:gd name="T76" fmla="*/ 2321 w 2356"/>
                <a:gd name="T77" fmla="*/ 328 h 784"/>
                <a:gd name="T78" fmla="*/ 2321 w 2356"/>
                <a:gd name="T79" fmla="*/ 329 h 784"/>
                <a:gd name="T80" fmla="*/ 505 w 2356"/>
                <a:gd name="T81" fmla="*/ 328 h 784"/>
                <a:gd name="T82" fmla="*/ 474 w 2356"/>
                <a:gd name="T83" fmla="*/ 328 h 784"/>
                <a:gd name="T84" fmla="*/ 474 w 2356"/>
                <a:gd name="T85" fmla="*/ 215 h 784"/>
                <a:gd name="T86" fmla="*/ 480 w 2356"/>
                <a:gd name="T87" fmla="*/ 216 h 784"/>
                <a:gd name="T88" fmla="*/ 493 w 2356"/>
                <a:gd name="T89" fmla="*/ 211 h 784"/>
                <a:gd name="T90" fmla="*/ 494 w 2356"/>
                <a:gd name="T91" fmla="*/ 209 h 784"/>
                <a:gd name="T92" fmla="*/ 505 w 2356"/>
                <a:gd name="T93" fmla="*/ 196 h 784"/>
                <a:gd name="T94" fmla="*/ 505 w 2356"/>
                <a:gd name="T95" fmla="*/ 328 h 784"/>
                <a:gd name="T96" fmla="*/ 841 w 2356"/>
                <a:gd name="T97" fmla="*/ 328 h 784"/>
                <a:gd name="T98" fmla="*/ 812 w 2356"/>
                <a:gd name="T99" fmla="*/ 328 h 784"/>
                <a:gd name="T100" fmla="*/ 812 w 2356"/>
                <a:gd name="T101" fmla="*/ 215 h 784"/>
                <a:gd name="T102" fmla="*/ 816 w 2356"/>
                <a:gd name="T103" fmla="*/ 216 h 784"/>
                <a:gd name="T104" fmla="*/ 826 w 2356"/>
                <a:gd name="T105" fmla="*/ 212 h 784"/>
                <a:gd name="T106" fmla="*/ 837 w 2356"/>
                <a:gd name="T107" fmla="*/ 216 h 784"/>
                <a:gd name="T108" fmla="*/ 842 w 2356"/>
                <a:gd name="T109" fmla="*/ 215 h 784"/>
                <a:gd name="T110" fmla="*/ 842 w 2356"/>
                <a:gd name="T111" fmla="*/ 328 h 784"/>
                <a:gd name="T112" fmla="*/ 841 w 2356"/>
                <a:gd name="T113" fmla="*/ 32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6" h="784">
                  <a:moveTo>
                    <a:pt x="2321" y="329"/>
                  </a:moveTo>
                  <a:lnTo>
                    <a:pt x="2321" y="327"/>
                  </a:lnTo>
                  <a:lnTo>
                    <a:pt x="1717" y="327"/>
                  </a:lnTo>
                  <a:lnTo>
                    <a:pt x="1717" y="101"/>
                  </a:lnTo>
                  <a:lnTo>
                    <a:pt x="1322" y="197"/>
                  </a:lnTo>
                  <a:lnTo>
                    <a:pt x="1322" y="327"/>
                  </a:lnTo>
                  <a:lnTo>
                    <a:pt x="1146" y="327"/>
                  </a:lnTo>
                  <a:lnTo>
                    <a:pt x="1146" y="196"/>
                  </a:lnTo>
                  <a:lnTo>
                    <a:pt x="1157" y="208"/>
                  </a:lnTo>
                  <a:lnTo>
                    <a:pt x="1157" y="208"/>
                  </a:lnTo>
                  <a:lnTo>
                    <a:pt x="1157" y="208"/>
                  </a:lnTo>
                  <a:cubicBezTo>
                    <a:pt x="1160" y="212"/>
                    <a:pt x="1165" y="213"/>
                    <a:pt x="1170" y="213"/>
                  </a:cubicBezTo>
                  <a:cubicBezTo>
                    <a:pt x="1181" y="213"/>
                    <a:pt x="1189" y="207"/>
                    <a:pt x="1189" y="197"/>
                  </a:cubicBezTo>
                  <a:cubicBezTo>
                    <a:pt x="1189" y="193"/>
                    <a:pt x="1188" y="189"/>
                    <a:pt x="1184" y="187"/>
                  </a:cubicBezTo>
                  <a:lnTo>
                    <a:pt x="1117" y="119"/>
                  </a:lnTo>
                  <a:lnTo>
                    <a:pt x="1117" y="49"/>
                  </a:lnTo>
                  <a:lnTo>
                    <a:pt x="1069" y="49"/>
                  </a:lnTo>
                  <a:lnTo>
                    <a:pt x="1069" y="69"/>
                  </a:lnTo>
                  <a:lnTo>
                    <a:pt x="1008" y="8"/>
                  </a:lnTo>
                  <a:cubicBezTo>
                    <a:pt x="1005" y="4"/>
                    <a:pt x="998" y="0"/>
                    <a:pt x="992" y="0"/>
                  </a:cubicBezTo>
                  <a:cubicBezTo>
                    <a:pt x="985" y="0"/>
                    <a:pt x="980" y="3"/>
                    <a:pt x="976" y="8"/>
                  </a:cubicBezTo>
                  <a:cubicBezTo>
                    <a:pt x="958" y="25"/>
                    <a:pt x="869" y="116"/>
                    <a:pt x="824" y="163"/>
                  </a:cubicBezTo>
                  <a:lnTo>
                    <a:pt x="780" y="119"/>
                  </a:lnTo>
                  <a:lnTo>
                    <a:pt x="780" y="49"/>
                  </a:lnTo>
                  <a:lnTo>
                    <a:pt x="732" y="49"/>
                  </a:lnTo>
                  <a:lnTo>
                    <a:pt x="732" y="69"/>
                  </a:lnTo>
                  <a:lnTo>
                    <a:pt x="670" y="8"/>
                  </a:lnTo>
                  <a:cubicBezTo>
                    <a:pt x="668" y="4"/>
                    <a:pt x="661" y="0"/>
                    <a:pt x="654" y="0"/>
                  </a:cubicBezTo>
                  <a:cubicBezTo>
                    <a:pt x="648" y="0"/>
                    <a:pt x="642" y="3"/>
                    <a:pt x="638" y="8"/>
                  </a:cubicBezTo>
                  <a:cubicBezTo>
                    <a:pt x="618" y="28"/>
                    <a:pt x="505" y="144"/>
                    <a:pt x="470" y="179"/>
                  </a:cubicBezTo>
                  <a:lnTo>
                    <a:pt x="470" y="144"/>
                  </a:lnTo>
                  <a:lnTo>
                    <a:pt x="270" y="144"/>
                  </a:lnTo>
                  <a:lnTo>
                    <a:pt x="270" y="327"/>
                  </a:lnTo>
                  <a:lnTo>
                    <a:pt x="0" y="327"/>
                  </a:lnTo>
                  <a:lnTo>
                    <a:pt x="0" y="784"/>
                  </a:lnTo>
                  <a:lnTo>
                    <a:pt x="0" y="784"/>
                  </a:lnTo>
                  <a:lnTo>
                    <a:pt x="2356" y="784"/>
                  </a:lnTo>
                  <a:lnTo>
                    <a:pt x="2356" y="328"/>
                  </a:lnTo>
                  <a:lnTo>
                    <a:pt x="2321" y="328"/>
                  </a:lnTo>
                  <a:lnTo>
                    <a:pt x="2321" y="329"/>
                  </a:lnTo>
                  <a:close/>
                  <a:moveTo>
                    <a:pt x="505" y="328"/>
                  </a:moveTo>
                  <a:lnTo>
                    <a:pt x="474" y="328"/>
                  </a:lnTo>
                  <a:lnTo>
                    <a:pt x="474" y="215"/>
                  </a:lnTo>
                  <a:cubicBezTo>
                    <a:pt x="476" y="215"/>
                    <a:pt x="477" y="216"/>
                    <a:pt x="480" y="216"/>
                  </a:cubicBezTo>
                  <a:cubicBezTo>
                    <a:pt x="485" y="216"/>
                    <a:pt x="490" y="213"/>
                    <a:pt x="493" y="211"/>
                  </a:cubicBezTo>
                  <a:lnTo>
                    <a:pt x="494" y="209"/>
                  </a:lnTo>
                  <a:lnTo>
                    <a:pt x="505" y="196"/>
                  </a:lnTo>
                  <a:lnTo>
                    <a:pt x="505" y="328"/>
                  </a:lnTo>
                  <a:close/>
                  <a:moveTo>
                    <a:pt x="841" y="328"/>
                  </a:moveTo>
                  <a:lnTo>
                    <a:pt x="812" y="328"/>
                  </a:lnTo>
                  <a:lnTo>
                    <a:pt x="812" y="215"/>
                  </a:lnTo>
                  <a:cubicBezTo>
                    <a:pt x="813" y="215"/>
                    <a:pt x="814" y="216"/>
                    <a:pt x="816" y="216"/>
                  </a:cubicBezTo>
                  <a:cubicBezTo>
                    <a:pt x="820" y="216"/>
                    <a:pt x="824" y="215"/>
                    <a:pt x="826" y="212"/>
                  </a:cubicBezTo>
                  <a:cubicBezTo>
                    <a:pt x="829" y="215"/>
                    <a:pt x="833" y="216"/>
                    <a:pt x="837" y="216"/>
                  </a:cubicBezTo>
                  <a:cubicBezTo>
                    <a:pt x="838" y="216"/>
                    <a:pt x="840" y="216"/>
                    <a:pt x="842" y="215"/>
                  </a:cubicBezTo>
                  <a:lnTo>
                    <a:pt x="842" y="328"/>
                  </a:lnTo>
                  <a:lnTo>
                    <a:pt x="841" y="328"/>
                  </a:lnTo>
                  <a:close/>
                </a:path>
              </a:pathLst>
            </a:custGeom>
            <a:solidFill>
              <a:srgbClr val="4D5E24">
                <a:alpha val="25098"/>
              </a:srgb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33" name="Freeform 62"/>
          <p:cNvSpPr>
            <a:spLocks/>
          </p:cNvSpPr>
          <p:nvPr/>
        </p:nvSpPr>
        <p:spPr bwMode="auto">
          <a:xfrm>
            <a:off x="361772" y="4639391"/>
            <a:ext cx="9996983" cy="1923571"/>
          </a:xfrm>
          <a:custGeom>
            <a:avLst/>
            <a:gdLst>
              <a:gd name="T0" fmla="*/ 10336 w 10404"/>
              <a:gd name="T1" fmla="*/ 0 h 2008"/>
              <a:gd name="T2" fmla="*/ 10126 w 10404"/>
              <a:gd name="T3" fmla="*/ 46 h 2008"/>
              <a:gd name="T4" fmla="*/ 9992 w 10404"/>
              <a:gd name="T5" fmla="*/ 18 h 2008"/>
              <a:gd name="T6" fmla="*/ 9854 w 10404"/>
              <a:gd name="T7" fmla="*/ 16 h 2008"/>
              <a:gd name="T8" fmla="*/ 9568 w 10404"/>
              <a:gd name="T9" fmla="*/ 18 h 2008"/>
              <a:gd name="T10" fmla="*/ 9430 w 10404"/>
              <a:gd name="T11" fmla="*/ 16 h 2008"/>
              <a:gd name="T12" fmla="*/ 9146 w 10404"/>
              <a:gd name="T13" fmla="*/ 18 h 2008"/>
              <a:gd name="T14" fmla="*/ 9007 w 10404"/>
              <a:gd name="T15" fmla="*/ 16 h 2008"/>
              <a:gd name="T16" fmla="*/ 8722 w 10404"/>
              <a:gd name="T17" fmla="*/ 18 h 2008"/>
              <a:gd name="T18" fmla="*/ 8583 w 10404"/>
              <a:gd name="T19" fmla="*/ 16 h 2008"/>
              <a:gd name="T20" fmla="*/ 8431 w 10404"/>
              <a:gd name="T21" fmla="*/ 47 h 2008"/>
              <a:gd name="T22" fmla="*/ 8303 w 10404"/>
              <a:gd name="T23" fmla="*/ 19 h 2008"/>
              <a:gd name="T24" fmla="*/ 8164 w 10404"/>
              <a:gd name="T25" fmla="*/ 18 h 2008"/>
              <a:gd name="T26" fmla="*/ 7879 w 10404"/>
              <a:gd name="T27" fmla="*/ 19 h 2008"/>
              <a:gd name="T28" fmla="*/ 7740 w 10404"/>
              <a:gd name="T29" fmla="*/ 18 h 2008"/>
              <a:gd name="T30" fmla="*/ 7456 w 10404"/>
              <a:gd name="T31" fmla="*/ 19 h 2008"/>
              <a:gd name="T32" fmla="*/ 7318 w 10404"/>
              <a:gd name="T33" fmla="*/ 18 h 2008"/>
              <a:gd name="T34" fmla="*/ 7032 w 10404"/>
              <a:gd name="T35" fmla="*/ 19 h 2008"/>
              <a:gd name="T36" fmla="*/ 6894 w 10404"/>
              <a:gd name="T37" fmla="*/ 18 h 2008"/>
              <a:gd name="T38" fmla="*/ 6752 w 10404"/>
              <a:gd name="T39" fmla="*/ 47 h 2008"/>
              <a:gd name="T40" fmla="*/ 6555 w 10404"/>
              <a:gd name="T41" fmla="*/ 3 h 2008"/>
              <a:gd name="T42" fmla="*/ 6343 w 10404"/>
              <a:gd name="T43" fmla="*/ 48 h 2008"/>
              <a:gd name="T44" fmla="*/ 6131 w 10404"/>
              <a:gd name="T45" fmla="*/ 3 h 2008"/>
              <a:gd name="T46" fmla="*/ 5920 w 10404"/>
              <a:gd name="T47" fmla="*/ 48 h 2008"/>
              <a:gd name="T48" fmla="*/ 5708 w 10404"/>
              <a:gd name="T49" fmla="*/ 3 h 2008"/>
              <a:gd name="T50" fmla="*/ 5496 w 10404"/>
              <a:gd name="T51" fmla="*/ 48 h 2008"/>
              <a:gd name="T52" fmla="*/ 5284 w 10404"/>
              <a:gd name="T53" fmla="*/ 3 h 2008"/>
              <a:gd name="T54" fmla="*/ 5074 w 10404"/>
              <a:gd name="T55" fmla="*/ 48 h 2008"/>
              <a:gd name="T56" fmla="*/ 5063 w 10404"/>
              <a:gd name="T57" fmla="*/ 48 h 2008"/>
              <a:gd name="T58" fmla="*/ 4866 w 10404"/>
              <a:gd name="T59" fmla="*/ 4 h 2008"/>
              <a:gd name="T60" fmla="*/ 4654 w 10404"/>
              <a:gd name="T61" fmla="*/ 50 h 2008"/>
              <a:gd name="T62" fmla="*/ 4442 w 10404"/>
              <a:gd name="T63" fmla="*/ 4 h 2008"/>
              <a:gd name="T64" fmla="*/ 4231 w 10404"/>
              <a:gd name="T65" fmla="*/ 50 h 2008"/>
              <a:gd name="T66" fmla="*/ 4019 w 10404"/>
              <a:gd name="T67" fmla="*/ 4 h 2008"/>
              <a:gd name="T68" fmla="*/ 3807 w 10404"/>
              <a:gd name="T69" fmla="*/ 50 h 2008"/>
              <a:gd name="T70" fmla="*/ 3595 w 10404"/>
              <a:gd name="T71" fmla="*/ 4 h 2008"/>
              <a:gd name="T72" fmla="*/ 3384 w 10404"/>
              <a:gd name="T73" fmla="*/ 50 h 2008"/>
              <a:gd name="T74" fmla="*/ 3251 w 10404"/>
              <a:gd name="T75" fmla="*/ 22 h 2008"/>
              <a:gd name="T76" fmla="*/ 3112 w 10404"/>
              <a:gd name="T77" fmla="*/ 20 h 2008"/>
              <a:gd name="T78" fmla="*/ 2827 w 10404"/>
              <a:gd name="T79" fmla="*/ 22 h 2008"/>
              <a:gd name="T80" fmla="*/ 2688 w 10404"/>
              <a:gd name="T81" fmla="*/ 20 h 2008"/>
              <a:gd name="T82" fmla="*/ 2404 w 10404"/>
              <a:gd name="T83" fmla="*/ 22 h 2008"/>
              <a:gd name="T84" fmla="*/ 2266 w 10404"/>
              <a:gd name="T85" fmla="*/ 20 h 2008"/>
              <a:gd name="T86" fmla="*/ 1980 w 10404"/>
              <a:gd name="T87" fmla="*/ 22 h 2008"/>
              <a:gd name="T88" fmla="*/ 1842 w 10404"/>
              <a:gd name="T89" fmla="*/ 20 h 2008"/>
              <a:gd name="T90" fmla="*/ 1690 w 10404"/>
              <a:gd name="T91" fmla="*/ 51 h 2008"/>
              <a:gd name="T92" fmla="*/ 1562 w 10404"/>
              <a:gd name="T93" fmla="*/ 23 h 2008"/>
              <a:gd name="T94" fmla="*/ 1423 w 10404"/>
              <a:gd name="T95" fmla="*/ 22 h 2008"/>
              <a:gd name="T96" fmla="*/ 1138 w 10404"/>
              <a:gd name="T97" fmla="*/ 23 h 2008"/>
              <a:gd name="T98" fmla="*/ 999 w 10404"/>
              <a:gd name="T99" fmla="*/ 22 h 2008"/>
              <a:gd name="T100" fmla="*/ 715 w 10404"/>
              <a:gd name="T101" fmla="*/ 23 h 2008"/>
              <a:gd name="T102" fmla="*/ 576 w 10404"/>
              <a:gd name="T103" fmla="*/ 22 h 2008"/>
              <a:gd name="T104" fmla="*/ 291 w 10404"/>
              <a:gd name="T105" fmla="*/ 23 h 2008"/>
              <a:gd name="T106" fmla="*/ 152 w 10404"/>
              <a:gd name="T107" fmla="*/ 22 h 2008"/>
              <a:gd name="T108" fmla="*/ 0 w 10404"/>
              <a:gd name="T109" fmla="*/ 52 h 2008"/>
              <a:gd name="T110" fmla="*/ 0 w 10404"/>
              <a:gd name="T111" fmla="*/ 2008 h 2008"/>
              <a:gd name="T112" fmla="*/ 10371 w 10404"/>
              <a:gd name="T113" fmla="*/ 26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04" h="2008">
                <a:moveTo>
                  <a:pt x="10371" y="260"/>
                </a:moveTo>
                <a:lnTo>
                  <a:pt x="10371" y="4"/>
                </a:lnTo>
                <a:cubicBezTo>
                  <a:pt x="10360" y="2"/>
                  <a:pt x="10348" y="0"/>
                  <a:pt x="10336" y="0"/>
                </a:cubicBezTo>
                <a:cubicBezTo>
                  <a:pt x="10310" y="0"/>
                  <a:pt x="10286" y="6"/>
                  <a:pt x="10268" y="15"/>
                </a:cubicBezTo>
                <a:lnTo>
                  <a:pt x="10267" y="16"/>
                </a:lnTo>
                <a:cubicBezTo>
                  <a:pt x="10230" y="34"/>
                  <a:pt x="10180" y="46"/>
                  <a:pt x="10126" y="46"/>
                </a:cubicBezTo>
                <a:lnTo>
                  <a:pt x="10119" y="46"/>
                </a:lnTo>
                <a:lnTo>
                  <a:pt x="10119" y="46"/>
                </a:lnTo>
                <a:cubicBezTo>
                  <a:pt x="10071" y="44"/>
                  <a:pt x="10026" y="34"/>
                  <a:pt x="9992" y="18"/>
                </a:cubicBezTo>
                <a:lnTo>
                  <a:pt x="9990" y="16"/>
                </a:lnTo>
                <a:cubicBezTo>
                  <a:pt x="9972" y="7"/>
                  <a:pt x="9948" y="2"/>
                  <a:pt x="9922" y="2"/>
                </a:cubicBezTo>
                <a:cubicBezTo>
                  <a:pt x="9895" y="2"/>
                  <a:pt x="9871" y="7"/>
                  <a:pt x="9854" y="16"/>
                </a:cubicBezTo>
                <a:lnTo>
                  <a:pt x="9851" y="18"/>
                </a:lnTo>
                <a:cubicBezTo>
                  <a:pt x="9814" y="35"/>
                  <a:pt x="9764" y="47"/>
                  <a:pt x="9710" y="47"/>
                </a:cubicBezTo>
                <a:cubicBezTo>
                  <a:pt x="9655" y="47"/>
                  <a:pt x="9606" y="36"/>
                  <a:pt x="9568" y="18"/>
                </a:cubicBezTo>
                <a:lnTo>
                  <a:pt x="9566" y="16"/>
                </a:lnTo>
                <a:cubicBezTo>
                  <a:pt x="9548" y="7"/>
                  <a:pt x="9524" y="2"/>
                  <a:pt x="9498" y="2"/>
                </a:cubicBezTo>
                <a:cubicBezTo>
                  <a:pt x="9471" y="2"/>
                  <a:pt x="9447" y="7"/>
                  <a:pt x="9430" y="16"/>
                </a:cubicBezTo>
                <a:lnTo>
                  <a:pt x="9428" y="18"/>
                </a:lnTo>
                <a:cubicBezTo>
                  <a:pt x="9391" y="35"/>
                  <a:pt x="9342" y="47"/>
                  <a:pt x="9287" y="47"/>
                </a:cubicBezTo>
                <a:cubicBezTo>
                  <a:pt x="9232" y="47"/>
                  <a:pt x="9183" y="36"/>
                  <a:pt x="9146" y="18"/>
                </a:cubicBezTo>
                <a:lnTo>
                  <a:pt x="9143" y="16"/>
                </a:lnTo>
                <a:cubicBezTo>
                  <a:pt x="9126" y="7"/>
                  <a:pt x="9102" y="2"/>
                  <a:pt x="9075" y="2"/>
                </a:cubicBezTo>
                <a:cubicBezTo>
                  <a:pt x="9048" y="2"/>
                  <a:pt x="9024" y="7"/>
                  <a:pt x="9007" y="16"/>
                </a:cubicBezTo>
                <a:lnTo>
                  <a:pt x="9004" y="18"/>
                </a:lnTo>
                <a:cubicBezTo>
                  <a:pt x="8967" y="35"/>
                  <a:pt x="8918" y="47"/>
                  <a:pt x="8863" y="47"/>
                </a:cubicBezTo>
                <a:cubicBezTo>
                  <a:pt x="8808" y="47"/>
                  <a:pt x="8759" y="36"/>
                  <a:pt x="8722" y="18"/>
                </a:cubicBezTo>
                <a:lnTo>
                  <a:pt x="8719" y="16"/>
                </a:lnTo>
                <a:cubicBezTo>
                  <a:pt x="8702" y="7"/>
                  <a:pt x="8678" y="2"/>
                  <a:pt x="8651" y="2"/>
                </a:cubicBezTo>
                <a:cubicBezTo>
                  <a:pt x="8624" y="2"/>
                  <a:pt x="8600" y="7"/>
                  <a:pt x="8583" y="16"/>
                </a:cubicBezTo>
                <a:lnTo>
                  <a:pt x="8582" y="18"/>
                </a:lnTo>
                <a:cubicBezTo>
                  <a:pt x="8544" y="35"/>
                  <a:pt x="8495" y="47"/>
                  <a:pt x="8440" y="47"/>
                </a:cubicBezTo>
                <a:lnTo>
                  <a:pt x="8431" y="47"/>
                </a:lnTo>
                <a:lnTo>
                  <a:pt x="8431" y="62"/>
                </a:lnTo>
                <a:cubicBezTo>
                  <a:pt x="8431" y="56"/>
                  <a:pt x="8431" y="52"/>
                  <a:pt x="8430" y="47"/>
                </a:cubicBezTo>
                <a:cubicBezTo>
                  <a:pt x="8382" y="46"/>
                  <a:pt x="8336" y="35"/>
                  <a:pt x="8303" y="19"/>
                </a:cubicBezTo>
                <a:lnTo>
                  <a:pt x="8300" y="18"/>
                </a:lnTo>
                <a:cubicBezTo>
                  <a:pt x="8283" y="8"/>
                  <a:pt x="8259" y="3"/>
                  <a:pt x="8232" y="3"/>
                </a:cubicBezTo>
                <a:cubicBezTo>
                  <a:pt x="8206" y="3"/>
                  <a:pt x="8182" y="8"/>
                  <a:pt x="8164" y="18"/>
                </a:cubicBezTo>
                <a:lnTo>
                  <a:pt x="8162" y="19"/>
                </a:lnTo>
                <a:cubicBezTo>
                  <a:pt x="8124" y="36"/>
                  <a:pt x="8075" y="48"/>
                  <a:pt x="8020" y="48"/>
                </a:cubicBezTo>
                <a:cubicBezTo>
                  <a:pt x="7966" y="48"/>
                  <a:pt x="7916" y="38"/>
                  <a:pt x="7879" y="19"/>
                </a:cubicBezTo>
                <a:lnTo>
                  <a:pt x="7876" y="18"/>
                </a:lnTo>
                <a:cubicBezTo>
                  <a:pt x="7859" y="8"/>
                  <a:pt x="7835" y="3"/>
                  <a:pt x="7808" y="3"/>
                </a:cubicBezTo>
                <a:cubicBezTo>
                  <a:pt x="7782" y="3"/>
                  <a:pt x="7758" y="8"/>
                  <a:pt x="7740" y="18"/>
                </a:cubicBezTo>
                <a:lnTo>
                  <a:pt x="7739" y="19"/>
                </a:lnTo>
                <a:cubicBezTo>
                  <a:pt x="7702" y="36"/>
                  <a:pt x="7652" y="48"/>
                  <a:pt x="7598" y="48"/>
                </a:cubicBezTo>
                <a:cubicBezTo>
                  <a:pt x="7543" y="48"/>
                  <a:pt x="7494" y="38"/>
                  <a:pt x="7456" y="19"/>
                </a:cubicBezTo>
                <a:lnTo>
                  <a:pt x="7454" y="18"/>
                </a:lnTo>
                <a:cubicBezTo>
                  <a:pt x="7436" y="8"/>
                  <a:pt x="7412" y="3"/>
                  <a:pt x="7386" y="3"/>
                </a:cubicBezTo>
                <a:cubicBezTo>
                  <a:pt x="7359" y="3"/>
                  <a:pt x="7335" y="8"/>
                  <a:pt x="7318" y="18"/>
                </a:cubicBezTo>
                <a:lnTo>
                  <a:pt x="7315" y="19"/>
                </a:lnTo>
                <a:cubicBezTo>
                  <a:pt x="7278" y="36"/>
                  <a:pt x="7228" y="48"/>
                  <a:pt x="7174" y="48"/>
                </a:cubicBezTo>
                <a:cubicBezTo>
                  <a:pt x="7119" y="48"/>
                  <a:pt x="7070" y="38"/>
                  <a:pt x="7032" y="19"/>
                </a:cubicBezTo>
                <a:lnTo>
                  <a:pt x="7030" y="18"/>
                </a:lnTo>
                <a:cubicBezTo>
                  <a:pt x="7012" y="8"/>
                  <a:pt x="6988" y="3"/>
                  <a:pt x="6962" y="3"/>
                </a:cubicBezTo>
                <a:cubicBezTo>
                  <a:pt x="6935" y="3"/>
                  <a:pt x="6911" y="8"/>
                  <a:pt x="6894" y="18"/>
                </a:cubicBezTo>
                <a:lnTo>
                  <a:pt x="6892" y="19"/>
                </a:lnTo>
                <a:cubicBezTo>
                  <a:pt x="6855" y="36"/>
                  <a:pt x="6807" y="47"/>
                  <a:pt x="6752" y="47"/>
                </a:cubicBezTo>
                <a:lnTo>
                  <a:pt x="6752" y="47"/>
                </a:lnTo>
                <a:cubicBezTo>
                  <a:pt x="6704" y="46"/>
                  <a:pt x="6659" y="35"/>
                  <a:pt x="6626" y="19"/>
                </a:cubicBezTo>
                <a:lnTo>
                  <a:pt x="6623" y="18"/>
                </a:lnTo>
                <a:cubicBezTo>
                  <a:pt x="6606" y="8"/>
                  <a:pt x="6582" y="3"/>
                  <a:pt x="6555" y="3"/>
                </a:cubicBezTo>
                <a:cubicBezTo>
                  <a:pt x="6528" y="3"/>
                  <a:pt x="6504" y="8"/>
                  <a:pt x="6487" y="18"/>
                </a:cubicBezTo>
                <a:lnTo>
                  <a:pt x="6484" y="19"/>
                </a:lnTo>
                <a:cubicBezTo>
                  <a:pt x="6447" y="36"/>
                  <a:pt x="6398" y="48"/>
                  <a:pt x="6343" y="48"/>
                </a:cubicBezTo>
                <a:cubicBezTo>
                  <a:pt x="6288" y="48"/>
                  <a:pt x="6239" y="38"/>
                  <a:pt x="6202" y="19"/>
                </a:cubicBezTo>
                <a:lnTo>
                  <a:pt x="6199" y="18"/>
                </a:lnTo>
                <a:cubicBezTo>
                  <a:pt x="6182" y="8"/>
                  <a:pt x="6158" y="3"/>
                  <a:pt x="6131" y="3"/>
                </a:cubicBezTo>
                <a:cubicBezTo>
                  <a:pt x="6104" y="3"/>
                  <a:pt x="6080" y="8"/>
                  <a:pt x="6063" y="18"/>
                </a:cubicBezTo>
                <a:lnTo>
                  <a:pt x="6062" y="19"/>
                </a:lnTo>
                <a:cubicBezTo>
                  <a:pt x="6024" y="36"/>
                  <a:pt x="5975" y="48"/>
                  <a:pt x="5920" y="48"/>
                </a:cubicBezTo>
                <a:cubicBezTo>
                  <a:pt x="5866" y="48"/>
                  <a:pt x="5816" y="38"/>
                  <a:pt x="5779" y="19"/>
                </a:cubicBezTo>
                <a:lnTo>
                  <a:pt x="5776" y="18"/>
                </a:lnTo>
                <a:cubicBezTo>
                  <a:pt x="5759" y="8"/>
                  <a:pt x="5735" y="3"/>
                  <a:pt x="5708" y="3"/>
                </a:cubicBezTo>
                <a:cubicBezTo>
                  <a:pt x="5682" y="3"/>
                  <a:pt x="5658" y="8"/>
                  <a:pt x="5640" y="18"/>
                </a:cubicBezTo>
                <a:lnTo>
                  <a:pt x="5638" y="19"/>
                </a:lnTo>
                <a:cubicBezTo>
                  <a:pt x="5600" y="36"/>
                  <a:pt x="5551" y="48"/>
                  <a:pt x="5496" y="48"/>
                </a:cubicBezTo>
                <a:cubicBezTo>
                  <a:pt x="5442" y="48"/>
                  <a:pt x="5392" y="38"/>
                  <a:pt x="5355" y="19"/>
                </a:cubicBezTo>
                <a:lnTo>
                  <a:pt x="5352" y="18"/>
                </a:lnTo>
                <a:cubicBezTo>
                  <a:pt x="5335" y="8"/>
                  <a:pt x="5311" y="3"/>
                  <a:pt x="5284" y="3"/>
                </a:cubicBezTo>
                <a:cubicBezTo>
                  <a:pt x="5258" y="3"/>
                  <a:pt x="5234" y="8"/>
                  <a:pt x="5216" y="18"/>
                </a:cubicBezTo>
                <a:lnTo>
                  <a:pt x="5215" y="19"/>
                </a:lnTo>
                <a:cubicBezTo>
                  <a:pt x="5178" y="36"/>
                  <a:pt x="5128" y="48"/>
                  <a:pt x="5074" y="48"/>
                </a:cubicBezTo>
                <a:lnTo>
                  <a:pt x="5064" y="48"/>
                </a:lnTo>
                <a:lnTo>
                  <a:pt x="5064" y="63"/>
                </a:lnTo>
                <a:cubicBezTo>
                  <a:pt x="5064" y="58"/>
                  <a:pt x="5064" y="54"/>
                  <a:pt x="5063" y="48"/>
                </a:cubicBezTo>
                <a:cubicBezTo>
                  <a:pt x="5015" y="47"/>
                  <a:pt x="4970" y="36"/>
                  <a:pt x="4936" y="20"/>
                </a:cubicBezTo>
                <a:lnTo>
                  <a:pt x="4934" y="19"/>
                </a:lnTo>
                <a:cubicBezTo>
                  <a:pt x="4916" y="10"/>
                  <a:pt x="4892" y="4"/>
                  <a:pt x="4866" y="4"/>
                </a:cubicBezTo>
                <a:cubicBezTo>
                  <a:pt x="4839" y="4"/>
                  <a:pt x="4815" y="10"/>
                  <a:pt x="4798" y="19"/>
                </a:cubicBezTo>
                <a:lnTo>
                  <a:pt x="4795" y="20"/>
                </a:lnTo>
                <a:cubicBezTo>
                  <a:pt x="4758" y="38"/>
                  <a:pt x="4708" y="50"/>
                  <a:pt x="4654" y="50"/>
                </a:cubicBezTo>
                <a:cubicBezTo>
                  <a:pt x="4599" y="50"/>
                  <a:pt x="4550" y="39"/>
                  <a:pt x="4512" y="20"/>
                </a:cubicBezTo>
                <a:lnTo>
                  <a:pt x="4510" y="19"/>
                </a:lnTo>
                <a:cubicBezTo>
                  <a:pt x="4492" y="10"/>
                  <a:pt x="4468" y="4"/>
                  <a:pt x="4442" y="4"/>
                </a:cubicBezTo>
                <a:cubicBezTo>
                  <a:pt x="4415" y="4"/>
                  <a:pt x="4391" y="10"/>
                  <a:pt x="4374" y="19"/>
                </a:cubicBezTo>
                <a:lnTo>
                  <a:pt x="4372" y="20"/>
                </a:lnTo>
                <a:cubicBezTo>
                  <a:pt x="4335" y="38"/>
                  <a:pt x="4286" y="50"/>
                  <a:pt x="4231" y="50"/>
                </a:cubicBezTo>
                <a:cubicBezTo>
                  <a:pt x="4176" y="50"/>
                  <a:pt x="4127" y="39"/>
                  <a:pt x="4090" y="20"/>
                </a:cubicBezTo>
                <a:lnTo>
                  <a:pt x="4087" y="19"/>
                </a:lnTo>
                <a:cubicBezTo>
                  <a:pt x="4070" y="10"/>
                  <a:pt x="4046" y="4"/>
                  <a:pt x="4019" y="4"/>
                </a:cubicBezTo>
                <a:cubicBezTo>
                  <a:pt x="3992" y="4"/>
                  <a:pt x="3968" y="10"/>
                  <a:pt x="3951" y="19"/>
                </a:cubicBezTo>
                <a:lnTo>
                  <a:pt x="3948" y="20"/>
                </a:lnTo>
                <a:cubicBezTo>
                  <a:pt x="3911" y="38"/>
                  <a:pt x="3862" y="50"/>
                  <a:pt x="3807" y="50"/>
                </a:cubicBezTo>
                <a:cubicBezTo>
                  <a:pt x="3752" y="50"/>
                  <a:pt x="3703" y="39"/>
                  <a:pt x="3666" y="20"/>
                </a:cubicBezTo>
                <a:lnTo>
                  <a:pt x="3663" y="19"/>
                </a:lnTo>
                <a:cubicBezTo>
                  <a:pt x="3646" y="10"/>
                  <a:pt x="3622" y="4"/>
                  <a:pt x="3595" y="4"/>
                </a:cubicBezTo>
                <a:cubicBezTo>
                  <a:pt x="3568" y="4"/>
                  <a:pt x="3544" y="10"/>
                  <a:pt x="3527" y="19"/>
                </a:cubicBezTo>
                <a:lnTo>
                  <a:pt x="3526" y="20"/>
                </a:lnTo>
                <a:cubicBezTo>
                  <a:pt x="3488" y="38"/>
                  <a:pt x="3439" y="50"/>
                  <a:pt x="3384" y="50"/>
                </a:cubicBezTo>
                <a:lnTo>
                  <a:pt x="3378" y="50"/>
                </a:lnTo>
                <a:lnTo>
                  <a:pt x="3378" y="50"/>
                </a:lnTo>
                <a:cubicBezTo>
                  <a:pt x="3330" y="48"/>
                  <a:pt x="3284" y="38"/>
                  <a:pt x="3251" y="22"/>
                </a:cubicBezTo>
                <a:lnTo>
                  <a:pt x="3248" y="20"/>
                </a:lnTo>
                <a:cubicBezTo>
                  <a:pt x="3231" y="11"/>
                  <a:pt x="3207" y="6"/>
                  <a:pt x="3180" y="6"/>
                </a:cubicBezTo>
                <a:cubicBezTo>
                  <a:pt x="3154" y="6"/>
                  <a:pt x="3130" y="11"/>
                  <a:pt x="3112" y="20"/>
                </a:cubicBezTo>
                <a:lnTo>
                  <a:pt x="3110" y="22"/>
                </a:lnTo>
                <a:cubicBezTo>
                  <a:pt x="3072" y="39"/>
                  <a:pt x="3023" y="51"/>
                  <a:pt x="2968" y="51"/>
                </a:cubicBezTo>
                <a:cubicBezTo>
                  <a:pt x="2914" y="51"/>
                  <a:pt x="2864" y="40"/>
                  <a:pt x="2827" y="22"/>
                </a:cubicBezTo>
                <a:lnTo>
                  <a:pt x="2824" y="20"/>
                </a:lnTo>
                <a:cubicBezTo>
                  <a:pt x="2807" y="11"/>
                  <a:pt x="2783" y="6"/>
                  <a:pt x="2756" y="6"/>
                </a:cubicBezTo>
                <a:cubicBezTo>
                  <a:pt x="2730" y="6"/>
                  <a:pt x="2706" y="11"/>
                  <a:pt x="2688" y="20"/>
                </a:cubicBezTo>
                <a:lnTo>
                  <a:pt x="2687" y="22"/>
                </a:lnTo>
                <a:cubicBezTo>
                  <a:pt x="2650" y="39"/>
                  <a:pt x="2600" y="51"/>
                  <a:pt x="2546" y="51"/>
                </a:cubicBezTo>
                <a:cubicBezTo>
                  <a:pt x="2491" y="51"/>
                  <a:pt x="2442" y="40"/>
                  <a:pt x="2404" y="22"/>
                </a:cubicBezTo>
                <a:lnTo>
                  <a:pt x="2402" y="20"/>
                </a:lnTo>
                <a:cubicBezTo>
                  <a:pt x="2384" y="11"/>
                  <a:pt x="2360" y="6"/>
                  <a:pt x="2334" y="6"/>
                </a:cubicBezTo>
                <a:cubicBezTo>
                  <a:pt x="2307" y="6"/>
                  <a:pt x="2283" y="11"/>
                  <a:pt x="2266" y="20"/>
                </a:cubicBezTo>
                <a:lnTo>
                  <a:pt x="2263" y="22"/>
                </a:lnTo>
                <a:cubicBezTo>
                  <a:pt x="2226" y="39"/>
                  <a:pt x="2176" y="51"/>
                  <a:pt x="2122" y="51"/>
                </a:cubicBezTo>
                <a:cubicBezTo>
                  <a:pt x="2067" y="51"/>
                  <a:pt x="2018" y="40"/>
                  <a:pt x="1980" y="22"/>
                </a:cubicBezTo>
                <a:lnTo>
                  <a:pt x="1978" y="20"/>
                </a:lnTo>
                <a:cubicBezTo>
                  <a:pt x="1960" y="11"/>
                  <a:pt x="1936" y="6"/>
                  <a:pt x="1910" y="6"/>
                </a:cubicBezTo>
                <a:cubicBezTo>
                  <a:pt x="1883" y="6"/>
                  <a:pt x="1859" y="11"/>
                  <a:pt x="1842" y="20"/>
                </a:cubicBezTo>
                <a:lnTo>
                  <a:pt x="1840" y="22"/>
                </a:lnTo>
                <a:cubicBezTo>
                  <a:pt x="1803" y="39"/>
                  <a:pt x="1754" y="51"/>
                  <a:pt x="1699" y="51"/>
                </a:cubicBezTo>
                <a:lnTo>
                  <a:pt x="1690" y="51"/>
                </a:lnTo>
                <a:lnTo>
                  <a:pt x="1690" y="66"/>
                </a:lnTo>
                <a:cubicBezTo>
                  <a:pt x="1690" y="60"/>
                  <a:pt x="1690" y="56"/>
                  <a:pt x="1688" y="51"/>
                </a:cubicBezTo>
                <a:cubicBezTo>
                  <a:pt x="1640" y="50"/>
                  <a:pt x="1595" y="39"/>
                  <a:pt x="1562" y="23"/>
                </a:cubicBezTo>
                <a:lnTo>
                  <a:pt x="1559" y="22"/>
                </a:lnTo>
                <a:cubicBezTo>
                  <a:pt x="1542" y="12"/>
                  <a:pt x="1518" y="7"/>
                  <a:pt x="1491" y="7"/>
                </a:cubicBezTo>
                <a:cubicBezTo>
                  <a:pt x="1464" y="7"/>
                  <a:pt x="1440" y="12"/>
                  <a:pt x="1423" y="22"/>
                </a:cubicBezTo>
                <a:lnTo>
                  <a:pt x="1420" y="23"/>
                </a:lnTo>
                <a:cubicBezTo>
                  <a:pt x="1383" y="40"/>
                  <a:pt x="1334" y="52"/>
                  <a:pt x="1279" y="52"/>
                </a:cubicBezTo>
                <a:cubicBezTo>
                  <a:pt x="1224" y="52"/>
                  <a:pt x="1175" y="42"/>
                  <a:pt x="1138" y="23"/>
                </a:cubicBezTo>
                <a:lnTo>
                  <a:pt x="1135" y="22"/>
                </a:lnTo>
                <a:cubicBezTo>
                  <a:pt x="1118" y="12"/>
                  <a:pt x="1094" y="7"/>
                  <a:pt x="1067" y="7"/>
                </a:cubicBezTo>
                <a:cubicBezTo>
                  <a:pt x="1040" y="7"/>
                  <a:pt x="1016" y="12"/>
                  <a:pt x="999" y="22"/>
                </a:cubicBezTo>
                <a:lnTo>
                  <a:pt x="998" y="23"/>
                </a:lnTo>
                <a:cubicBezTo>
                  <a:pt x="960" y="40"/>
                  <a:pt x="911" y="52"/>
                  <a:pt x="856" y="52"/>
                </a:cubicBezTo>
                <a:cubicBezTo>
                  <a:pt x="802" y="52"/>
                  <a:pt x="752" y="42"/>
                  <a:pt x="715" y="23"/>
                </a:cubicBezTo>
                <a:lnTo>
                  <a:pt x="712" y="22"/>
                </a:lnTo>
                <a:cubicBezTo>
                  <a:pt x="695" y="12"/>
                  <a:pt x="671" y="7"/>
                  <a:pt x="644" y="7"/>
                </a:cubicBezTo>
                <a:cubicBezTo>
                  <a:pt x="618" y="7"/>
                  <a:pt x="594" y="12"/>
                  <a:pt x="576" y="22"/>
                </a:cubicBezTo>
                <a:lnTo>
                  <a:pt x="574" y="23"/>
                </a:lnTo>
                <a:cubicBezTo>
                  <a:pt x="536" y="40"/>
                  <a:pt x="487" y="52"/>
                  <a:pt x="432" y="52"/>
                </a:cubicBezTo>
                <a:cubicBezTo>
                  <a:pt x="378" y="52"/>
                  <a:pt x="328" y="42"/>
                  <a:pt x="291" y="23"/>
                </a:cubicBezTo>
                <a:lnTo>
                  <a:pt x="288" y="22"/>
                </a:lnTo>
                <a:cubicBezTo>
                  <a:pt x="271" y="12"/>
                  <a:pt x="247" y="7"/>
                  <a:pt x="220" y="7"/>
                </a:cubicBezTo>
                <a:cubicBezTo>
                  <a:pt x="194" y="7"/>
                  <a:pt x="170" y="12"/>
                  <a:pt x="152" y="22"/>
                </a:cubicBezTo>
                <a:lnTo>
                  <a:pt x="151" y="23"/>
                </a:lnTo>
                <a:cubicBezTo>
                  <a:pt x="114" y="40"/>
                  <a:pt x="64" y="52"/>
                  <a:pt x="10" y="52"/>
                </a:cubicBezTo>
                <a:lnTo>
                  <a:pt x="0" y="52"/>
                </a:lnTo>
                <a:lnTo>
                  <a:pt x="0" y="80"/>
                </a:lnTo>
                <a:lnTo>
                  <a:pt x="0" y="136"/>
                </a:lnTo>
                <a:lnTo>
                  <a:pt x="0" y="2008"/>
                </a:lnTo>
                <a:lnTo>
                  <a:pt x="10404" y="2008"/>
                </a:lnTo>
                <a:lnTo>
                  <a:pt x="10371" y="260"/>
                </a:lnTo>
                <a:lnTo>
                  <a:pt x="10371" y="260"/>
                </a:ln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34" name="Group 33"/>
          <p:cNvGrpSpPr/>
          <p:nvPr/>
        </p:nvGrpSpPr>
        <p:grpSpPr>
          <a:xfrm>
            <a:off x="4672006" y="4476268"/>
            <a:ext cx="5227962" cy="349197"/>
            <a:chOff x="4694238" y="4648200"/>
            <a:chExt cx="4159250" cy="277813"/>
          </a:xfrm>
        </p:grpSpPr>
        <p:sp>
          <p:nvSpPr>
            <p:cNvPr id="35" name="Freeform 63"/>
            <p:cNvSpPr>
              <a:spLocks/>
            </p:cNvSpPr>
            <p:nvPr/>
          </p:nvSpPr>
          <p:spPr bwMode="auto">
            <a:xfrm>
              <a:off x="4694238"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4"/>
            <p:cNvSpPr>
              <a:spLocks/>
            </p:cNvSpPr>
            <p:nvPr/>
          </p:nvSpPr>
          <p:spPr bwMode="auto">
            <a:xfrm>
              <a:off x="476408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65"/>
            <p:cNvSpPr>
              <a:spLocks/>
            </p:cNvSpPr>
            <p:nvPr/>
          </p:nvSpPr>
          <p:spPr bwMode="auto">
            <a:xfrm>
              <a:off x="4830763"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66"/>
            <p:cNvSpPr>
              <a:spLocks/>
            </p:cNvSpPr>
            <p:nvPr/>
          </p:nvSpPr>
          <p:spPr bwMode="auto">
            <a:xfrm>
              <a:off x="490061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67"/>
            <p:cNvSpPr>
              <a:spLocks/>
            </p:cNvSpPr>
            <p:nvPr/>
          </p:nvSpPr>
          <p:spPr bwMode="auto">
            <a:xfrm>
              <a:off x="4968875"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68"/>
            <p:cNvSpPr>
              <a:spLocks/>
            </p:cNvSpPr>
            <p:nvPr/>
          </p:nvSpPr>
          <p:spPr bwMode="auto">
            <a:xfrm>
              <a:off x="5038725"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69"/>
            <p:cNvSpPr>
              <a:spLocks/>
            </p:cNvSpPr>
            <p:nvPr/>
          </p:nvSpPr>
          <p:spPr bwMode="auto">
            <a:xfrm>
              <a:off x="5105400"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70"/>
            <p:cNvSpPr>
              <a:spLocks/>
            </p:cNvSpPr>
            <p:nvPr/>
          </p:nvSpPr>
          <p:spPr bwMode="auto">
            <a:xfrm>
              <a:off x="5175250"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71"/>
            <p:cNvSpPr>
              <a:spLocks/>
            </p:cNvSpPr>
            <p:nvPr/>
          </p:nvSpPr>
          <p:spPr bwMode="auto">
            <a:xfrm>
              <a:off x="5243513" y="4648200"/>
              <a:ext cx="44450"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72"/>
            <p:cNvSpPr>
              <a:spLocks/>
            </p:cNvSpPr>
            <p:nvPr/>
          </p:nvSpPr>
          <p:spPr bwMode="auto">
            <a:xfrm>
              <a:off x="531177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73"/>
            <p:cNvSpPr>
              <a:spLocks/>
            </p:cNvSpPr>
            <p:nvPr/>
          </p:nvSpPr>
          <p:spPr bwMode="auto">
            <a:xfrm>
              <a:off x="5380038"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74"/>
            <p:cNvSpPr>
              <a:spLocks/>
            </p:cNvSpPr>
            <p:nvPr/>
          </p:nvSpPr>
          <p:spPr bwMode="auto">
            <a:xfrm>
              <a:off x="544988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9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9"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75"/>
            <p:cNvSpPr>
              <a:spLocks/>
            </p:cNvSpPr>
            <p:nvPr/>
          </p:nvSpPr>
          <p:spPr bwMode="auto">
            <a:xfrm>
              <a:off x="5516563"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76"/>
            <p:cNvSpPr>
              <a:spLocks/>
            </p:cNvSpPr>
            <p:nvPr/>
          </p:nvSpPr>
          <p:spPr bwMode="auto">
            <a:xfrm>
              <a:off x="558641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9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9"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77"/>
            <p:cNvSpPr>
              <a:spLocks/>
            </p:cNvSpPr>
            <p:nvPr/>
          </p:nvSpPr>
          <p:spPr bwMode="auto">
            <a:xfrm>
              <a:off x="5654675"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78"/>
            <p:cNvSpPr>
              <a:spLocks/>
            </p:cNvSpPr>
            <p:nvPr/>
          </p:nvSpPr>
          <p:spPr bwMode="auto">
            <a:xfrm>
              <a:off x="5722938"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79"/>
            <p:cNvSpPr>
              <a:spLocks/>
            </p:cNvSpPr>
            <p:nvPr/>
          </p:nvSpPr>
          <p:spPr bwMode="auto">
            <a:xfrm>
              <a:off x="5791200"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80"/>
            <p:cNvSpPr>
              <a:spLocks/>
            </p:cNvSpPr>
            <p:nvPr/>
          </p:nvSpPr>
          <p:spPr bwMode="auto">
            <a:xfrm>
              <a:off x="5859463"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81"/>
            <p:cNvSpPr>
              <a:spLocks/>
            </p:cNvSpPr>
            <p:nvPr/>
          </p:nvSpPr>
          <p:spPr bwMode="auto">
            <a:xfrm>
              <a:off x="5929313" y="4648200"/>
              <a:ext cx="44450"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82"/>
            <p:cNvSpPr>
              <a:spLocks/>
            </p:cNvSpPr>
            <p:nvPr/>
          </p:nvSpPr>
          <p:spPr bwMode="auto">
            <a:xfrm>
              <a:off x="5997575"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83"/>
            <p:cNvSpPr>
              <a:spLocks/>
            </p:cNvSpPr>
            <p:nvPr/>
          </p:nvSpPr>
          <p:spPr bwMode="auto">
            <a:xfrm>
              <a:off x="6065838"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84"/>
            <p:cNvSpPr>
              <a:spLocks/>
            </p:cNvSpPr>
            <p:nvPr/>
          </p:nvSpPr>
          <p:spPr bwMode="auto">
            <a:xfrm>
              <a:off x="6134100"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85"/>
            <p:cNvSpPr>
              <a:spLocks/>
            </p:cNvSpPr>
            <p:nvPr/>
          </p:nvSpPr>
          <p:spPr bwMode="auto">
            <a:xfrm>
              <a:off x="6202363"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86"/>
            <p:cNvSpPr>
              <a:spLocks/>
            </p:cNvSpPr>
            <p:nvPr/>
          </p:nvSpPr>
          <p:spPr bwMode="auto">
            <a:xfrm>
              <a:off x="6272213" y="4648200"/>
              <a:ext cx="44450"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87"/>
            <p:cNvSpPr>
              <a:spLocks/>
            </p:cNvSpPr>
            <p:nvPr/>
          </p:nvSpPr>
          <p:spPr bwMode="auto">
            <a:xfrm>
              <a:off x="6340475"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88"/>
            <p:cNvSpPr>
              <a:spLocks/>
            </p:cNvSpPr>
            <p:nvPr/>
          </p:nvSpPr>
          <p:spPr bwMode="auto">
            <a:xfrm>
              <a:off x="6408738"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89"/>
            <p:cNvSpPr>
              <a:spLocks/>
            </p:cNvSpPr>
            <p:nvPr/>
          </p:nvSpPr>
          <p:spPr bwMode="auto">
            <a:xfrm>
              <a:off x="6477000"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90"/>
            <p:cNvSpPr>
              <a:spLocks/>
            </p:cNvSpPr>
            <p:nvPr/>
          </p:nvSpPr>
          <p:spPr bwMode="auto">
            <a:xfrm>
              <a:off x="6545263"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91"/>
            <p:cNvSpPr>
              <a:spLocks/>
            </p:cNvSpPr>
            <p:nvPr/>
          </p:nvSpPr>
          <p:spPr bwMode="auto">
            <a:xfrm>
              <a:off x="6615113" y="4648200"/>
              <a:ext cx="44450"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9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59"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92"/>
            <p:cNvSpPr>
              <a:spLocks/>
            </p:cNvSpPr>
            <p:nvPr/>
          </p:nvSpPr>
          <p:spPr bwMode="auto">
            <a:xfrm>
              <a:off x="6683375"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93"/>
            <p:cNvSpPr>
              <a:spLocks/>
            </p:cNvSpPr>
            <p:nvPr/>
          </p:nvSpPr>
          <p:spPr bwMode="auto">
            <a:xfrm>
              <a:off x="6751638" y="4648200"/>
              <a:ext cx="44450" cy="277813"/>
            </a:xfrm>
            <a:custGeom>
              <a:avLst/>
              <a:gdLst>
                <a:gd name="T0" fmla="*/ 30 w 59"/>
                <a:gd name="T1" fmla="*/ 0 h 364"/>
                <a:gd name="T2" fmla="*/ 0 w 59"/>
                <a:gd name="T3" fmla="*/ 30 h 364"/>
                <a:gd name="T4" fmla="*/ 0 w 59"/>
                <a:gd name="T5" fmla="*/ 30 h 364"/>
                <a:gd name="T6" fmla="*/ 0 w 59"/>
                <a:gd name="T7" fmla="*/ 364 h 364"/>
                <a:gd name="T8" fmla="*/ 59 w 59"/>
                <a:gd name="T9" fmla="*/ 364 h 364"/>
                <a:gd name="T10" fmla="*/ 59 w 59"/>
                <a:gd name="T11" fmla="*/ 30 h 364"/>
                <a:gd name="T12" fmla="*/ 59 w 59"/>
                <a:gd name="T13" fmla="*/ 30 h 364"/>
                <a:gd name="T14" fmla="*/ 30 w 59"/>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64">
                  <a:moveTo>
                    <a:pt x="30" y="0"/>
                  </a:moveTo>
                  <a:lnTo>
                    <a:pt x="0" y="30"/>
                  </a:lnTo>
                  <a:lnTo>
                    <a:pt x="0" y="30"/>
                  </a:lnTo>
                  <a:lnTo>
                    <a:pt x="0" y="364"/>
                  </a:lnTo>
                  <a:lnTo>
                    <a:pt x="59" y="364"/>
                  </a:lnTo>
                  <a:lnTo>
                    <a:pt x="59" y="30"/>
                  </a:lnTo>
                  <a:lnTo>
                    <a:pt x="59"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94"/>
            <p:cNvSpPr>
              <a:spLocks/>
            </p:cNvSpPr>
            <p:nvPr/>
          </p:nvSpPr>
          <p:spPr bwMode="auto">
            <a:xfrm>
              <a:off x="6819900"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95"/>
            <p:cNvSpPr>
              <a:spLocks/>
            </p:cNvSpPr>
            <p:nvPr/>
          </p:nvSpPr>
          <p:spPr bwMode="auto">
            <a:xfrm>
              <a:off x="6888163" y="4648200"/>
              <a:ext cx="46038" cy="277813"/>
            </a:xfrm>
            <a:custGeom>
              <a:avLst/>
              <a:gdLst>
                <a:gd name="T0" fmla="*/ 31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1"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96"/>
            <p:cNvSpPr>
              <a:spLocks/>
            </p:cNvSpPr>
            <p:nvPr/>
          </p:nvSpPr>
          <p:spPr bwMode="auto">
            <a:xfrm>
              <a:off x="6958013"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97"/>
            <p:cNvSpPr>
              <a:spLocks/>
            </p:cNvSpPr>
            <p:nvPr/>
          </p:nvSpPr>
          <p:spPr bwMode="auto">
            <a:xfrm>
              <a:off x="7024688" y="4648200"/>
              <a:ext cx="46038" cy="277813"/>
            </a:xfrm>
            <a:custGeom>
              <a:avLst/>
              <a:gdLst>
                <a:gd name="T0" fmla="*/ 31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1"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98"/>
            <p:cNvSpPr>
              <a:spLocks/>
            </p:cNvSpPr>
            <p:nvPr/>
          </p:nvSpPr>
          <p:spPr bwMode="auto">
            <a:xfrm>
              <a:off x="709453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99"/>
            <p:cNvSpPr>
              <a:spLocks/>
            </p:cNvSpPr>
            <p:nvPr/>
          </p:nvSpPr>
          <p:spPr bwMode="auto">
            <a:xfrm>
              <a:off x="7162800" y="4648200"/>
              <a:ext cx="46038" cy="277813"/>
            </a:xfrm>
            <a:custGeom>
              <a:avLst/>
              <a:gdLst>
                <a:gd name="T0" fmla="*/ 31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1"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00"/>
            <p:cNvSpPr>
              <a:spLocks/>
            </p:cNvSpPr>
            <p:nvPr/>
          </p:nvSpPr>
          <p:spPr bwMode="auto">
            <a:xfrm>
              <a:off x="723106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01"/>
            <p:cNvSpPr>
              <a:spLocks/>
            </p:cNvSpPr>
            <p:nvPr/>
          </p:nvSpPr>
          <p:spPr bwMode="auto">
            <a:xfrm>
              <a:off x="7299325"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102"/>
            <p:cNvSpPr>
              <a:spLocks/>
            </p:cNvSpPr>
            <p:nvPr/>
          </p:nvSpPr>
          <p:spPr bwMode="auto">
            <a:xfrm>
              <a:off x="736917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103"/>
            <p:cNvSpPr>
              <a:spLocks/>
            </p:cNvSpPr>
            <p:nvPr/>
          </p:nvSpPr>
          <p:spPr bwMode="auto">
            <a:xfrm>
              <a:off x="7437438" y="4648200"/>
              <a:ext cx="44450"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104"/>
            <p:cNvSpPr>
              <a:spLocks/>
            </p:cNvSpPr>
            <p:nvPr/>
          </p:nvSpPr>
          <p:spPr bwMode="auto">
            <a:xfrm>
              <a:off x="7505700"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05"/>
            <p:cNvSpPr>
              <a:spLocks/>
            </p:cNvSpPr>
            <p:nvPr/>
          </p:nvSpPr>
          <p:spPr bwMode="auto">
            <a:xfrm>
              <a:off x="7573963"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106"/>
            <p:cNvSpPr>
              <a:spLocks/>
            </p:cNvSpPr>
            <p:nvPr/>
          </p:nvSpPr>
          <p:spPr bwMode="auto">
            <a:xfrm>
              <a:off x="7643813"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8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8"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107"/>
            <p:cNvSpPr>
              <a:spLocks/>
            </p:cNvSpPr>
            <p:nvPr/>
          </p:nvSpPr>
          <p:spPr bwMode="auto">
            <a:xfrm>
              <a:off x="7710488"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108"/>
            <p:cNvSpPr>
              <a:spLocks/>
            </p:cNvSpPr>
            <p:nvPr/>
          </p:nvSpPr>
          <p:spPr bwMode="auto">
            <a:xfrm>
              <a:off x="778033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8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8"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109"/>
            <p:cNvSpPr>
              <a:spLocks/>
            </p:cNvSpPr>
            <p:nvPr/>
          </p:nvSpPr>
          <p:spPr bwMode="auto">
            <a:xfrm>
              <a:off x="7848600"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110"/>
            <p:cNvSpPr>
              <a:spLocks/>
            </p:cNvSpPr>
            <p:nvPr/>
          </p:nvSpPr>
          <p:spPr bwMode="auto">
            <a:xfrm>
              <a:off x="7915275"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111"/>
            <p:cNvSpPr>
              <a:spLocks/>
            </p:cNvSpPr>
            <p:nvPr/>
          </p:nvSpPr>
          <p:spPr bwMode="auto">
            <a:xfrm>
              <a:off x="798512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112"/>
            <p:cNvSpPr>
              <a:spLocks/>
            </p:cNvSpPr>
            <p:nvPr/>
          </p:nvSpPr>
          <p:spPr bwMode="auto">
            <a:xfrm>
              <a:off x="8053388"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13"/>
            <p:cNvSpPr>
              <a:spLocks/>
            </p:cNvSpPr>
            <p:nvPr/>
          </p:nvSpPr>
          <p:spPr bwMode="auto">
            <a:xfrm>
              <a:off x="8123238"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114"/>
            <p:cNvSpPr>
              <a:spLocks/>
            </p:cNvSpPr>
            <p:nvPr/>
          </p:nvSpPr>
          <p:spPr bwMode="auto">
            <a:xfrm>
              <a:off x="8189913"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115"/>
            <p:cNvSpPr>
              <a:spLocks/>
            </p:cNvSpPr>
            <p:nvPr/>
          </p:nvSpPr>
          <p:spPr bwMode="auto">
            <a:xfrm>
              <a:off x="825976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116"/>
            <p:cNvSpPr>
              <a:spLocks/>
            </p:cNvSpPr>
            <p:nvPr/>
          </p:nvSpPr>
          <p:spPr bwMode="auto">
            <a:xfrm>
              <a:off x="8328025" y="4648200"/>
              <a:ext cx="44450"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117"/>
            <p:cNvSpPr>
              <a:spLocks/>
            </p:cNvSpPr>
            <p:nvPr/>
          </p:nvSpPr>
          <p:spPr bwMode="auto">
            <a:xfrm>
              <a:off x="839628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118"/>
            <p:cNvSpPr>
              <a:spLocks/>
            </p:cNvSpPr>
            <p:nvPr/>
          </p:nvSpPr>
          <p:spPr bwMode="auto">
            <a:xfrm>
              <a:off x="8464550"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119"/>
            <p:cNvSpPr>
              <a:spLocks/>
            </p:cNvSpPr>
            <p:nvPr/>
          </p:nvSpPr>
          <p:spPr bwMode="auto">
            <a:xfrm>
              <a:off x="8534400"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20"/>
            <p:cNvSpPr>
              <a:spLocks/>
            </p:cNvSpPr>
            <p:nvPr/>
          </p:nvSpPr>
          <p:spPr bwMode="auto">
            <a:xfrm>
              <a:off x="8601075"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121"/>
            <p:cNvSpPr>
              <a:spLocks/>
            </p:cNvSpPr>
            <p:nvPr/>
          </p:nvSpPr>
          <p:spPr bwMode="auto">
            <a:xfrm>
              <a:off x="867092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Freeform 122"/>
            <p:cNvSpPr>
              <a:spLocks/>
            </p:cNvSpPr>
            <p:nvPr/>
          </p:nvSpPr>
          <p:spPr bwMode="auto">
            <a:xfrm>
              <a:off x="8739188"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Freeform 123"/>
            <p:cNvSpPr>
              <a:spLocks/>
            </p:cNvSpPr>
            <p:nvPr/>
          </p:nvSpPr>
          <p:spPr bwMode="auto">
            <a:xfrm>
              <a:off x="8809038" y="4648200"/>
              <a:ext cx="44450" cy="277813"/>
            </a:xfrm>
            <a:custGeom>
              <a:avLst/>
              <a:gdLst>
                <a:gd name="T0" fmla="*/ 59 w 60"/>
                <a:gd name="T1" fmla="*/ 30 h 364"/>
                <a:gd name="T2" fmla="*/ 29 w 60"/>
                <a:gd name="T3" fmla="*/ 0 h 364"/>
                <a:gd name="T4" fmla="*/ 0 w 60"/>
                <a:gd name="T5" fmla="*/ 30 h 364"/>
                <a:gd name="T6" fmla="*/ 0 w 60"/>
                <a:gd name="T7" fmla="*/ 30 h 364"/>
                <a:gd name="T8" fmla="*/ 0 w 60"/>
                <a:gd name="T9" fmla="*/ 364 h 364"/>
                <a:gd name="T10" fmla="*/ 60 w 60"/>
                <a:gd name="T11" fmla="*/ 364 h 364"/>
                <a:gd name="T12" fmla="*/ 60 w 60"/>
                <a:gd name="T13" fmla="*/ 30 h 364"/>
                <a:gd name="T14" fmla="*/ 59 w 60"/>
                <a:gd name="T15" fmla="*/ 3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59" y="30"/>
                  </a:moveTo>
                  <a:lnTo>
                    <a:pt x="29" y="0"/>
                  </a:lnTo>
                  <a:lnTo>
                    <a:pt x="0" y="30"/>
                  </a:lnTo>
                  <a:lnTo>
                    <a:pt x="0" y="30"/>
                  </a:lnTo>
                  <a:lnTo>
                    <a:pt x="0" y="364"/>
                  </a:lnTo>
                  <a:lnTo>
                    <a:pt x="60" y="364"/>
                  </a:lnTo>
                  <a:lnTo>
                    <a:pt x="60" y="30"/>
                  </a:lnTo>
                  <a:lnTo>
                    <a:pt x="59" y="3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Rectangle 13"/>
          <p:cNvSpPr/>
          <p:nvPr/>
        </p:nvSpPr>
        <p:spPr>
          <a:xfrm>
            <a:off x="5726128" y="2547991"/>
            <a:ext cx="4079185" cy="774571"/>
          </a:xfrm>
          <a:prstGeom prst="rect">
            <a:avLst/>
          </a:prstGeom>
        </p:spPr>
        <p:txBody>
          <a:bodyPr wrap="square" lIns="0" tIns="0" rIns="0" bIns="0">
            <a:spAutoFit/>
          </a:bodyPr>
          <a:lstStyle/>
          <a:p>
            <a:pPr>
              <a:spcBef>
                <a:spcPts val="1000"/>
              </a:spcBef>
            </a:pPr>
            <a:r>
              <a:rPr lang="en-GB" sz="1400" b="1" spc="10" dirty="0">
                <a:solidFill>
                  <a:schemeClr val="accent2"/>
                </a:solidFill>
                <a:latin typeface="Arial"/>
              </a:rPr>
              <a:t>Read this leaflet for advice on what you can do after a flood</a:t>
            </a:r>
          </a:p>
          <a:p>
            <a:pPr>
              <a:spcBef>
                <a:spcPts val="1000"/>
              </a:spcBef>
            </a:pPr>
            <a:endParaRPr lang="en-GB" sz="1400" b="1" u="none" strike="noStrike" spc="10" dirty="0">
              <a:solidFill>
                <a:schemeClr val="bg1"/>
              </a:solidFill>
              <a:latin typeface="Arial"/>
            </a:endParaRPr>
          </a:p>
        </p:txBody>
      </p:sp>
      <p:sp>
        <p:nvSpPr>
          <p:cNvPr id="97" name="Rectangle 96"/>
          <p:cNvSpPr/>
          <p:nvPr/>
        </p:nvSpPr>
        <p:spPr>
          <a:xfrm>
            <a:off x="2479108" y="6887504"/>
            <a:ext cx="2702810" cy="330860"/>
          </a:xfrm>
          <a:prstGeom prst="rect">
            <a:avLst/>
          </a:prstGeom>
        </p:spPr>
        <p:txBody>
          <a:bodyPr wrap="square" lIns="0" rIns="0" bIns="0" anchor="ctr">
            <a:spAutoFit/>
          </a:bodyPr>
          <a:lstStyle/>
          <a:p>
            <a:pPr algn="r"/>
            <a:r>
              <a:rPr lang="en-GB" sz="1050" b="0" i="0" u="none" strike="noStrike" dirty="0">
                <a:solidFill>
                  <a:srgbClr val="000000"/>
                </a:solidFill>
                <a:latin typeface="ArialMT"/>
                <a:hlinkClick r:id="rId4"/>
              </a:rPr>
              <a:t>www.gov.uk/environment-agency</a:t>
            </a:r>
            <a:br>
              <a:rPr lang="en-GB" sz="1050" b="0" i="0" u="none" strike="noStrike" dirty="0">
                <a:solidFill>
                  <a:srgbClr val="000000"/>
                </a:solidFill>
                <a:latin typeface="ArialMT"/>
                <a:hlinkClick r:id="rId4"/>
              </a:rPr>
            </a:br>
            <a:r>
              <a:rPr lang="en-GB" sz="800" b="0" i="0" u="none" strike="noStrike" dirty="0">
                <a:solidFill>
                  <a:srgbClr val="000000"/>
                </a:solidFill>
                <a:latin typeface="ArialMT"/>
              </a:rPr>
              <a:t>LIT 10512 10.16</a:t>
            </a:r>
          </a:p>
        </p:txBody>
      </p:sp>
      <p:sp>
        <p:nvSpPr>
          <p:cNvPr id="100" name="Rectangle 99"/>
          <p:cNvSpPr/>
          <p:nvPr/>
        </p:nvSpPr>
        <p:spPr>
          <a:xfrm>
            <a:off x="414665" y="328303"/>
            <a:ext cx="4803084" cy="1345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0" bIns="0" rtlCol="0" anchor="ctr"/>
          <a:lstStyle/>
          <a:p>
            <a:pPr>
              <a:spcBef>
                <a:spcPts val="300"/>
              </a:spcBef>
            </a:pPr>
            <a:r>
              <a:rPr lang="en-GB" sz="1400" b="1" spc="10" dirty="0">
                <a:solidFill>
                  <a:srgbClr val="034B89"/>
                </a:solidFill>
                <a:latin typeface="Arial"/>
              </a:rPr>
              <a:t>What local support is available?</a:t>
            </a:r>
          </a:p>
          <a:p>
            <a:pPr>
              <a:spcBef>
                <a:spcPts val="300"/>
              </a:spcBef>
            </a:pPr>
            <a:r>
              <a:rPr lang="en-GB" sz="1050" dirty="0">
                <a:solidFill>
                  <a:srgbClr val="000000"/>
                </a:solidFill>
                <a:latin typeface="Arial" panose="020B0604020202020204" pitchFamily="34" charset="0"/>
              </a:rPr>
              <a:t>If you have been impacted by flooding and it is not safe for you to remain in your home, Dorset Council may be able to help with temporary rehousing. They may also be able to assist with other welfare issues. </a:t>
            </a:r>
            <a:r>
              <a:rPr lang="en-GB" sz="1050" dirty="0">
                <a:solidFill>
                  <a:schemeClr val="tx2"/>
                </a:solidFill>
                <a:latin typeface="Arial" panose="020B0604020202020204" pitchFamily="34" charset="0"/>
                <a:cs typeface="Arial" panose="020B0604020202020204" pitchFamily="34" charset="0"/>
              </a:rPr>
              <a:t>Local grants may be available to help. </a:t>
            </a:r>
            <a:r>
              <a:rPr lang="en-GB" sz="1050" dirty="0">
                <a:solidFill>
                  <a:srgbClr val="000000"/>
                </a:solidFill>
                <a:latin typeface="Arial"/>
                <a:cs typeface="Arial"/>
              </a:rPr>
              <a:t>If you don’t have any insurance Dorset Council or the National Flood Forum may be able to help.</a:t>
            </a:r>
            <a:endParaRPr lang="en-GB" sz="1050" dirty="0">
              <a:solidFill>
                <a:schemeClr val="tx2"/>
              </a:solidFill>
              <a:latin typeface="Arial" panose="020B0604020202020204" pitchFamily="34" charset="0"/>
              <a:cs typeface="Arial" panose="020B0604020202020204" pitchFamily="34" charset="0"/>
            </a:endParaRPr>
          </a:p>
        </p:txBody>
      </p:sp>
      <p:pic>
        <p:nvPicPr>
          <p:cNvPr id="101" name="Picture 100"/>
          <p:cNvPicPr>
            <a:picLocks noChangeAspect="1"/>
          </p:cNvPicPr>
          <p:nvPr/>
        </p:nvPicPr>
        <p:blipFill>
          <a:blip r:embed="rId5">
            <a:lum bright="-20000" contrast="20000"/>
          </a:blip>
          <a:stretch>
            <a:fillRect/>
          </a:stretch>
        </p:blipFill>
        <p:spPr>
          <a:xfrm>
            <a:off x="4343462" y="5151706"/>
            <a:ext cx="761546" cy="1290149"/>
          </a:xfrm>
          <a:prstGeom prst="rect">
            <a:avLst/>
          </a:prstGeom>
          <a:noFill/>
        </p:spPr>
      </p:pic>
      <p:sp>
        <p:nvSpPr>
          <p:cNvPr id="2" name="TextBox 1">
            <a:extLst>
              <a:ext uri="{FF2B5EF4-FFF2-40B4-BE49-F238E27FC236}">
                <a16:creationId xmlns:a16="http://schemas.microsoft.com/office/drawing/2014/main" id="{2145F25E-1229-222A-0E21-4CE6DE8F4B5C}"/>
              </a:ext>
            </a:extLst>
          </p:cNvPr>
          <p:cNvSpPr txBox="1"/>
          <p:nvPr/>
        </p:nvSpPr>
        <p:spPr>
          <a:xfrm>
            <a:off x="476250" y="6971386"/>
            <a:ext cx="2506436" cy="261610"/>
          </a:xfrm>
          <a:prstGeom prst="rect">
            <a:avLst/>
          </a:prstGeom>
          <a:noFill/>
        </p:spPr>
        <p:txBody>
          <a:bodyPr wrap="square" rtlCol="0">
            <a:spAutoFit/>
          </a:bodyPr>
          <a:lstStyle/>
          <a:p>
            <a:r>
              <a:rPr lang="en-GB" sz="1100" dirty="0"/>
              <a:t>Recovery, Dorset 2024</a:t>
            </a:r>
          </a:p>
        </p:txBody>
      </p:sp>
      <p:grpSp>
        <p:nvGrpSpPr>
          <p:cNvPr id="3" name="Group 2">
            <a:extLst>
              <a:ext uri="{FF2B5EF4-FFF2-40B4-BE49-F238E27FC236}">
                <a16:creationId xmlns:a16="http://schemas.microsoft.com/office/drawing/2014/main" id="{F5158AE7-A7A4-8164-F451-9B491E4C1950}"/>
              </a:ext>
            </a:extLst>
          </p:cNvPr>
          <p:cNvGrpSpPr/>
          <p:nvPr/>
        </p:nvGrpSpPr>
        <p:grpSpPr>
          <a:xfrm>
            <a:off x="5719214" y="3162126"/>
            <a:ext cx="3773023" cy="1841100"/>
            <a:chOff x="4400550" y="2206625"/>
            <a:chExt cx="2908300" cy="1373188"/>
          </a:xfrm>
        </p:grpSpPr>
        <p:sp>
          <p:nvSpPr>
            <p:cNvPr id="7" name="Freeform 58">
              <a:extLst>
                <a:ext uri="{FF2B5EF4-FFF2-40B4-BE49-F238E27FC236}">
                  <a16:creationId xmlns:a16="http://schemas.microsoft.com/office/drawing/2014/main" id="{B98FA9B8-EAB5-EF45-48EC-243C50DB1E9D}"/>
                </a:ext>
              </a:extLst>
            </p:cNvPr>
            <p:cNvSpPr>
              <a:spLocks/>
            </p:cNvSpPr>
            <p:nvPr/>
          </p:nvSpPr>
          <p:spPr bwMode="auto">
            <a:xfrm>
              <a:off x="4400550" y="2206625"/>
              <a:ext cx="2908300" cy="1373188"/>
            </a:xfrm>
            <a:custGeom>
              <a:avLst/>
              <a:gdLst>
                <a:gd name="T0" fmla="*/ 3789 w 3816"/>
                <a:gd name="T1" fmla="*/ 716 h 1803"/>
                <a:gd name="T2" fmla="*/ 3117 w 3816"/>
                <a:gd name="T3" fmla="*/ 32 h 1803"/>
                <a:gd name="T4" fmla="*/ 3057 w 3816"/>
                <a:gd name="T5" fmla="*/ 2 h 1803"/>
                <a:gd name="T6" fmla="*/ 2997 w 3816"/>
                <a:gd name="T7" fmla="*/ 31 h 1803"/>
                <a:gd name="T8" fmla="*/ 2760 w 3816"/>
                <a:gd name="T9" fmla="*/ 267 h 1803"/>
                <a:gd name="T10" fmla="*/ 2760 w 3816"/>
                <a:gd name="T11" fmla="*/ 188 h 1803"/>
                <a:gd name="T12" fmla="*/ 2577 w 3816"/>
                <a:gd name="T13" fmla="*/ 188 h 1803"/>
                <a:gd name="T14" fmla="*/ 2577 w 3816"/>
                <a:gd name="T15" fmla="*/ 455 h 1803"/>
                <a:gd name="T16" fmla="*/ 2480 w 3816"/>
                <a:gd name="T17" fmla="*/ 555 h 1803"/>
                <a:gd name="T18" fmla="*/ 1965 w 3816"/>
                <a:gd name="T19" fmla="*/ 32 h 1803"/>
                <a:gd name="T20" fmla="*/ 1905 w 3816"/>
                <a:gd name="T21" fmla="*/ 2 h 1803"/>
                <a:gd name="T22" fmla="*/ 1845 w 3816"/>
                <a:gd name="T23" fmla="*/ 31 h 1803"/>
                <a:gd name="T24" fmla="*/ 1608 w 3816"/>
                <a:gd name="T25" fmla="*/ 267 h 1803"/>
                <a:gd name="T26" fmla="*/ 1608 w 3816"/>
                <a:gd name="T27" fmla="*/ 188 h 1803"/>
                <a:gd name="T28" fmla="*/ 1425 w 3816"/>
                <a:gd name="T29" fmla="*/ 188 h 1803"/>
                <a:gd name="T30" fmla="*/ 1425 w 3816"/>
                <a:gd name="T31" fmla="*/ 455 h 1803"/>
                <a:gd name="T32" fmla="*/ 1331 w 3816"/>
                <a:gd name="T33" fmla="*/ 551 h 1803"/>
                <a:gd name="T34" fmla="*/ 820 w 3816"/>
                <a:gd name="T35" fmla="*/ 31 h 1803"/>
                <a:gd name="T36" fmla="*/ 760 w 3816"/>
                <a:gd name="T37" fmla="*/ 0 h 1803"/>
                <a:gd name="T38" fmla="*/ 700 w 3816"/>
                <a:gd name="T39" fmla="*/ 30 h 1803"/>
                <a:gd name="T40" fmla="*/ 463 w 3816"/>
                <a:gd name="T41" fmla="*/ 266 h 1803"/>
                <a:gd name="T42" fmla="*/ 463 w 3816"/>
                <a:gd name="T43" fmla="*/ 187 h 1803"/>
                <a:gd name="T44" fmla="*/ 280 w 3816"/>
                <a:gd name="T45" fmla="*/ 187 h 1803"/>
                <a:gd name="T46" fmla="*/ 280 w 3816"/>
                <a:gd name="T47" fmla="*/ 454 h 1803"/>
                <a:gd name="T48" fmla="*/ 20 w 3816"/>
                <a:gd name="T49" fmla="*/ 719 h 1803"/>
                <a:gd name="T50" fmla="*/ 0 w 3816"/>
                <a:gd name="T51" fmla="*/ 762 h 1803"/>
                <a:gd name="T52" fmla="*/ 71 w 3816"/>
                <a:gd name="T53" fmla="*/ 823 h 1803"/>
                <a:gd name="T54" fmla="*/ 124 w 3816"/>
                <a:gd name="T55" fmla="*/ 802 h 1803"/>
                <a:gd name="T56" fmla="*/ 124 w 3816"/>
                <a:gd name="T57" fmla="*/ 802 h 1803"/>
                <a:gd name="T58" fmla="*/ 127 w 3816"/>
                <a:gd name="T59" fmla="*/ 799 h 1803"/>
                <a:gd name="T60" fmla="*/ 168 w 3816"/>
                <a:gd name="T61" fmla="*/ 752 h 1803"/>
                <a:gd name="T62" fmla="*/ 168 w 3816"/>
                <a:gd name="T63" fmla="*/ 1774 h 1803"/>
                <a:gd name="T64" fmla="*/ 85 w 3816"/>
                <a:gd name="T65" fmla="*/ 1780 h 1803"/>
                <a:gd name="T66" fmla="*/ 1896 w 3816"/>
                <a:gd name="T67" fmla="*/ 1803 h 1803"/>
                <a:gd name="T68" fmla="*/ 3712 w 3816"/>
                <a:gd name="T69" fmla="*/ 1780 h 1803"/>
                <a:gd name="T70" fmla="*/ 3644 w 3816"/>
                <a:gd name="T71" fmla="*/ 1774 h 1803"/>
                <a:gd name="T72" fmla="*/ 3644 w 3816"/>
                <a:gd name="T73" fmla="*/ 747 h 1803"/>
                <a:gd name="T74" fmla="*/ 3688 w 3816"/>
                <a:gd name="T75" fmla="*/ 796 h 1803"/>
                <a:gd name="T76" fmla="*/ 3693 w 3816"/>
                <a:gd name="T77" fmla="*/ 803 h 1803"/>
                <a:gd name="T78" fmla="*/ 3745 w 3816"/>
                <a:gd name="T79" fmla="*/ 823 h 1803"/>
                <a:gd name="T80" fmla="*/ 3816 w 3816"/>
                <a:gd name="T81" fmla="*/ 762 h 1803"/>
                <a:gd name="T82" fmla="*/ 3789 w 3816"/>
                <a:gd name="T83" fmla="*/ 716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6" h="1803">
                  <a:moveTo>
                    <a:pt x="3789" y="716"/>
                  </a:moveTo>
                  <a:cubicBezTo>
                    <a:pt x="3704" y="630"/>
                    <a:pt x="3200" y="115"/>
                    <a:pt x="3117" y="32"/>
                  </a:cubicBezTo>
                  <a:cubicBezTo>
                    <a:pt x="3105" y="14"/>
                    <a:pt x="3083" y="2"/>
                    <a:pt x="3057" y="2"/>
                  </a:cubicBezTo>
                  <a:cubicBezTo>
                    <a:pt x="3032" y="2"/>
                    <a:pt x="3011" y="14"/>
                    <a:pt x="2997" y="31"/>
                  </a:cubicBezTo>
                  <a:lnTo>
                    <a:pt x="2760" y="267"/>
                  </a:lnTo>
                  <a:lnTo>
                    <a:pt x="2760" y="188"/>
                  </a:lnTo>
                  <a:lnTo>
                    <a:pt x="2577" y="188"/>
                  </a:lnTo>
                  <a:lnTo>
                    <a:pt x="2577" y="455"/>
                  </a:lnTo>
                  <a:lnTo>
                    <a:pt x="2480" y="555"/>
                  </a:lnTo>
                  <a:cubicBezTo>
                    <a:pt x="2297" y="368"/>
                    <a:pt x="2024" y="91"/>
                    <a:pt x="1965" y="32"/>
                  </a:cubicBezTo>
                  <a:cubicBezTo>
                    <a:pt x="1953" y="14"/>
                    <a:pt x="1931" y="2"/>
                    <a:pt x="1905" y="2"/>
                  </a:cubicBezTo>
                  <a:cubicBezTo>
                    <a:pt x="1880" y="2"/>
                    <a:pt x="1859" y="14"/>
                    <a:pt x="1845" y="31"/>
                  </a:cubicBezTo>
                  <a:lnTo>
                    <a:pt x="1608" y="267"/>
                  </a:lnTo>
                  <a:lnTo>
                    <a:pt x="1608" y="188"/>
                  </a:lnTo>
                  <a:lnTo>
                    <a:pt x="1425" y="188"/>
                  </a:lnTo>
                  <a:lnTo>
                    <a:pt x="1425" y="455"/>
                  </a:lnTo>
                  <a:lnTo>
                    <a:pt x="1331" y="551"/>
                  </a:lnTo>
                  <a:cubicBezTo>
                    <a:pt x="1148" y="364"/>
                    <a:pt x="877" y="90"/>
                    <a:pt x="820" y="31"/>
                  </a:cubicBezTo>
                  <a:cubicBezTo>
                    <a:pt x="808" y="12"/>
                    <a:pt x="785" y="0"/>
                    <a:pt x="760" y="0"/>
                  </a:cubicBezTo>
                  <a:cubicBezTo>
                    <a:pt x="735" y="0"/>
                    <a:pt x="713" y="12"/>
                    <a:pt x="700" y="30"/>
                  </a:cubicBezTo>
                  <a:lnTo>
                    <a:pt x="463" y="266"/>
                  </a:lnTo>
                  <a:lnTo>
                    <a:pt x="463" y="187"/>
                  </a:lnTo>
                  <a:lnTo>
                    <a:pt x="280" y="187"/>
                  </a:lnTo>
                  <a:lnTo>
                    <a:pt x="280" y="454"/>
                  </a:lnTo>
                  <a:lnTo>
                    <a:pt x="20" y="719"/>
                  </a:lnTo>
                  <a:cubicBezTo>
                    <a:pt x="8" y="730"/>
                    <a:pt x="0" y="746"/>
                    <a:pt x="0" y="762"/>
                  </a:cubicBezTo>
                  <a:cubicBezTo>
                    <a:pt x="0" y="796"/>
                    <a:pt x="32" y="823"/>
                    <a:pt x="71" y="823"/>
                  </a:cubicBezTo>
                  <a:cubicBezTo>
                    <a:pt x="92" y="823"/>
                    <a:pt x="112" y="815"/>
                    <a:pt x="124" y="802"/>
                  </a:cubicBezTo>
                  <a:lnTo>
                    <a:pt x="124" y="802"/>
                  </a:lnTo>
                  <a:lnTo>
                    <a:pt x="127" y="799"/>
                  </a:lnTo>
                  <a:lnTo>
                    <a:pt x="168" y="752"/>
                  </a:lnTo>
                  <a:lnTo>
                    <a:pt x="168" y="1774"/>
                  </a:lnTo>
                  <a:cubicBezTo>
                    <a:pt x="115" y="1776"/>
                    <a:pt x="85" y="1778"/>
                    <a:pt x="85" y="1780"/>
                  </a:cubicBezTo>
                  <a:cubicBezTo>
                    <a:pt x="85" y="1792"/>
                    <a:pt x="892" y="1803"/>
                    <a:pt x="1896" y="1803"/>
                  </a:cubicBezTo>
                  <a:cubicBezTo>
                    <a:pt x="2899" y="1803"/>
                    <a:pt x="3712" y="1792"/>
                    <a:pt x="3712" y="1780"/>
                  </a:cubicBezTo>
                  <a:cubicBezTo>
                    <a:pt x="3712" y="1778"/>
                    <a:pt x="3688" y="1776"/>
                    <a:pt x="3644" y="1774"/>
                  </a:cubicBezTo>
                  <a:lnTo>
                    <a:pt x="3644" y="747"/>
                  </a:lnTo>
                  <a:lnTo>
                    <a:pt x="3688" y="796"/>
                  </a:lnTo>
                  <a:cubicBezTo>
                    <a:pt x="3689" y="799"/>
                    <a:pt x="3692" y="800"/>
                    <a:pt x="3693" y="803"/>
                  </a:cubicBezTo>
                  <a:cubicBezTo>
                    <a:pt x="3707" y="815"/>
                    <a:pt x="3725" y="823"/>
                    <a:pt x="3745" y="823"/>
                  </a:cubicBezTo>
                  <a:cubicBezTo>
                    <a:pt x="3784" y="823"/>
                    <a:pt x="3816" y="795"/>
                    <a:pt x="3816" y="762"/>
                  </a:cubicBezTo>
                  <a:cubicBezTo>
                    <a:pt x="3815" y="744"/>
                    <a:pt x="3805" y="727"/>
                    <a:pt x="3789" y="716"/>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9">
              <a:extLst>
                <a:ext uri="{FF2B5EF4-FFF2-40B4-BE49-F238E27FC236}">
                  <a16:creationId xmlns:a16="http://schemas.microsoft.com/office/drawing/2014/main" id="{FC054D40-6A94-13B1-8CED-54D1AE9389AB}"/>
                </a:ext>
              </a:extLst>
            </p:cNvPr>
            <p:cNvSpPr>
              <a:spLocks noChangeArrowheads="1"/>
            </p:cNvSpPr>
            <p:nvPr/>
          </p:nvSpPr>
          <p:spPr bwMode="auto">
            <a:xfrm>
              <a:off x="4702175" y="3073400"/>
              <a:ext cx="258763"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0">
              <a:extLst>
                <a:ext uri="{FF2B5EF4-FFF2-40B4-BE49-F238E27FC236}">
                  <a16:creationId xmlns:a16="http://schemas.microsoft.com/office/drawing/2014/main" id="{F235E4C5-CA8D-A331-6A3A-2A3F52387C83}"/>
                </a:ext>
              </a:extLst>
            </p:cNvPr>
            <p:cNvSpPr>
              <a:spLocks noChangeArrowheads="1"/>
            </p:cNvSpPr>
            <p:nvPr/>
          </p:nvSpPr>
          <p:spPr bwMode="auto">
            <a:xfrm>
              <a:off x="5581650" y="3074988"/>
              <a:ext cx="258763"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61">
              <a:extLst>
                <a:ext uri="{FF2B5EF4-FFF2-40B4-BE49-F238E27FC236}">
                  <a16:creationId xmlns:a16="http://schemas.microsoft.com/office/drawing/2014/main" id="{99F9DDFE-A5EA-E4B7-D69F-0A6770A7E890}"/>
                </a:ext>
              </a:extLst>
            </p:cNvPr>
            <p:cNvSpPr>
              <a:spLocks noChangeArrowheads="1"/>
            </p:cNvSpPr>
            <p:nvPr/>
          </p:nvSpPr>
          <p:spPr bwMode="auto">
            <a:xfrm>
              <a:off x="6486525" y="3074988"/>
              <a:ext cx="257175"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2">
              <a:extLst>
                <a:ext uri="{FF2B5EF4-FFF2-40B4-BE49-F238E27FC236}">
                  <a16:creationId xmlns:a16="http://schemas.microsoft.com/office/drawing/2014/main" id="{06715F52-F3D2-C6AA-EA66-076AC802573F}"/>
                </a:ext>
              </a:extLst>
            </p:cNvPr>
            <p:cNvSpPr>
              <a:spLocks noChangeArrowheads="1"/>
            </p:cNvSpPr>
            <p:nvPr/>
          </p:nvSpPr>
          <p:spPr bwMode="auto">
            <a:xfrm>
              <a:off x="5140325" y="2784475"/>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63">
              <a:extLst>
                <a:ext uri="{FF2B5EF4-FFF2-40B4-BE49-F238E27FC236}">
                  <a16:creationId xmlns:a16="http://schemas.microsoft.com/office/drawing/2014/main" id="{40F5B565-77D3-FC52-2316-15D7C663D09D}"/>
                </a:ext>
              </a:extLst>
            </p:cNvPr>
            <p:cNvSpPr>
              <a:spLocks noChangeArrowheads="1"/>
            </p:cNvSpPr>
            <p:nvPr/>
          </p:nvSpPr>
          <p:spPr bwMode="auto">
            <a:xfrm>
              <a:off x="6013450" y="2784475"/>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4">
              <a:extLst>
                <a:ext uri="{FF2B5EF4-FFF2-40B4-BE49-F238E27FC236}">
                  <a16:creationId xmlns:a16="http://schemas.microsoft.com/office/drawing/2014/main" id="{3261BA2F-D101-74E8-8173-379D0C6DA631}"/>
                </a:ext>
              </a:extLst>
            </p:cNvPr>
            <p:cNvSpPr>
              <a:spLocks noChangeArrowheads="1"/>
            </p:cNvSpPr>
            <p:nvPr/>
          </p:nvSpPr>
          <p:spPr bwMode="auto">
            <a:xfrm>
              <a:off x="6888163" y="2784475"/>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190"/>
          <p:cNvSpPr>
            <a:spLocks/>
          </p:cNvSpPr>
          <p:nvPr/>
        </p:nvSpPr>
        <p:spPr bwMode="auto">
          <a:xfrm>
            <a:off x="256540" y="4639391"/>
            <a:ext cx="10201230" cy="2198878"/>
          </a:xfrm>
          <a:custGeom>
            <a:avLst/>
            <a:gdLst>
              <a:gd name="T0" fmla="*/ 10336 w 10404"/>
              <a:gd name="T1" fmla="*/ 0 h 2008"/>
              <a:gd name="T2" fmla="*/ 10125 w 10404"/>
              <a:gd name="T3" fmla="*/ 46 h 2008"/>
              <a:gd name="T4" fmla="*/ 9992 w 10404"/>
              <a:gd name="T5" fmla="*/ 18 h 2008"/>
              <a:gd name="T6" fmla="*/ 9853 w 10404"/>
              <a:gd name="T7" fmla="*/ 16 h 2008"/>
              <a:gd name="T8" fmla="*/ 9568 w 10404"/>
              <a:gd name="T9" fmla="*/ 18 h 2008"/>
              <a:gd name="T10" fmla="*/ 9429 w 10404"/>
              <a:gd name="T11" fmla="*/ 16 h 2008"/>
              <a:gd name="T12" fmla="*/ 9145 w 10404"/>
              <a:gd name="T13" fmla="*/ 18 h 2008"/>
              <a:gd name="T14" fmla="*/ 9006 w 10404"/>
              <a:gd name="T15" fmla="*/ 16 h 2008"/>
              <a:gd name="T16" fmla="*/ 8721 w 10404"/>
              <a:gd name="T17" fmla="*/ 18 h 2008"/>
              <a:gd name="T18" fmla="*/ 8582 w 10404"/>
              <a:gd name="T19" fmla="*/ 16 h 2008"/>
              <a:gd name="T20" fmla="*/ 8430 w 10404"/>
              <a:gd name="T21" fmla="*/ 47 h 2008"/>
              <a:gd name="T22" fmla="*/ 8302 w 10404"/>
              <a:gd name="T23" fmla="*/ 19 h 2008"/>
              <a:gd name="T24" fmla="*/ 8164 w 10404"/>
              <a:gd name="T25" fmla="*/ 18 h 2008"/>
              <a:gd name="T26" fmla="*/ 7878 w 10404"/>
              <a:gd name="T27" fmla="*/ 19 h 2008"/>
              <a:gd name="T28" fmla="*/ 7740 w 10404"/>
              <a:gd name="T29" fmla="*/ 18 h 2008"/>
              <a:gd name="T30" fmla="*/ 7456 w 10404"/>
              <a:gd name="T31" fmla="*/ 19 h 2008"/>
              <a:gd name="T32" fmla="*/ 7317 w 10404"/>
              <a:gd name="T33" fmla="*/ 18 h 2008"/>
              <a:gd name="T34" fmla="*/ 7032 w 10404"/>
              <a:gd name="T35" fmla="*/ 19 h 2008"/>
              <a:gd name="T36" fmla="*/ 6893 w 10404"/>
              <a:gd name="T37" fmla="*/ 18 h 2008"/>
              <a:gd name="T38" fmla="*/ 6752 w 10404"/>
              <a:gd name="T39" fmla="*/ 47 h 2008"/>
              <a:gd name="T40" fmla="*/ 6554 w 10404"/>
              <a:gd name="T41" fmla="*/ 3 h 2008"/>
              <a:gd name="T42" fmla="*/ 6342 w 10404"/>
              <a:gd name="T43" fmla="*/ 48 h 2008"/>
              <a:gd name="T44" fmla="*/ 6130 w 10404"/>
              <a:gd name="T45" fmla="*/ 3 h 2008"/>
              <a:gd name="T46" fmla="*/ 5920 w 10404"/>
              <a:gd name="T47" fmla="*/ 48 h 2008"/>
              <a:gd name="T48" fmla="*/ 5708 w 10404"/>
              <a:gd name="T49" fmla="*/ 3 h 2008"/>
              <a:gd name="T50" fmla="*/ 5496 w 10404"/>
              <a:gd name="T51" fmla="*/ 48 h 2008"/>
              <a:gd name="T52" fmla="*/ 5284 w 10404"/>
              <a:gd name="T53" fmla="*/ 3 h 2008"/>
              <a:gd name="T54" fmla="*/ 5073 w 10404"/>
              <a:gd name="T55" fmla="*/ 48 h 2008"/>
              <a:gd name="T56" fmla="*/ 5062 w 10404"/>
              <a:gd name="T57" fmla="*/ 48 h 2008"/>
              <a:gd name="T58" fmla="*/ 4865 w 10404"/>
              <a:gd name="T59" fmla="*/ 4 h 2008"/>
              <a:gd name="T60" fmla="*/ 4653 w 10404"/>
              <a:gd name="T61" fmla="*/ 50 h 2008"/>
              <a:gd name="T62" fmla="*/ 4441 w 10404"/>
              <a:gd name="T63" fmla="*/ 4 h 2008"/>
              <a:gd name="T64" fmla="*/ 4230 w 10404"/>
              <a:gd name="T65" fmla="*/ 50 h 2008"/>
              <a:gd name="T66" fmla="*/ 4018 w 10404"/>
              <a:gd name="T67" fmla="*/ 4 h 2008"/>
              <a:gd name="T68" fmla="*/ 3806 w 10404"/>
              <a:gd name="T69" fmla="*/ 50 h 2008"/>
              <a:gd name="T70" fmla="*/ 3594 w 10404"/>
              <a:gd name="T71" fmla="*/ 4 h 2008"/>
              <a:gd name="T72" fmla="*/ 3384 w 10404"/>
              <a:gd name="T73" fmla="*/ 50 h 2008"/>
              <a:gd name="T74" fmla="*/ 3250 w 10404"/>
              <a:gd name="T75" fmla="*/ 22 h 2008"/>
              <a:gd name="T76" fmla="*/ 3112 w 10404"/>
              <a:gd name="T77" fmla="*/ 20 h 2008"/>
              <a:gd name="T78" fmla="*/ 2826 w 10404"/>
              <a:gd name="T79" fmla="*/ 22 h 2008"/>
              <a:gd name="T80" fmla="*/ 2688 w 10404"/>
              <a:gd name="T81" fmla="*/ 20 h 2008"/>
              <a:gd name="T82" fmla="*/ 2404 w 10404"/>
              <a:gd name="T83" fmla="*/ 22 h 2008"/>
              <a:gd name="T84" fmla="*/ 2265 w 10404"/>
              <a:gd name="T85" fmla="*/ 20 h 2008"/>
              <a:gd name="T86" fmla="*/ 1980 w 10404"/>
              <a:gd name="T87" fmla="*/ 22 h 2008"/>
              <a:gd name="T88" fmla="*/ 1841 w 10404"/>
              <a:gd name="T89" fmla="*/ 20 h 2008"/>
              <a:gd name="T90" fmla="*/ 1689 w 10404"/>
              <a:gd name="T91" fmla="*/ 51 h 2008"/>
              <a:gd name="T92" fmla="*/ 1561 w 10404"/>
              <a:gd name="T93" fmla="*/ 23 h 2008"/>
              <a:gd name="T94" fmla="*/ 1422 w 10404"/>
              <a:gd name="T95" fmla="*/ 22 h 2008"/>
              <a:gd name="T96" fmla="*/ 1137 w 10404"/>
              <a:gd name="T97" fmla="*/ 23 h 2008"/>
              <a:gd name="T98" fmla="*/ 998 w 10404"/>
              <a:gd name="T99" fmla="*/ 22 h 2008"/>
              <a:gd name="T100" fmla="*/ 714 w 10404"/>
              <a:gd name="T101" fmla="*/ 23 h 2008"/>
              <a:gd name="T102" fmla="*/ 576 w 10404"/>
              <a:gd name="T103" fmla="*/ 22 h 2008"/>
              <a:gd name="T104" fmla="*/ 290 w 10404"/>
              <a:gd name="T105" fmla="*/ 23 h 2008"/>
              <a:gd name="T106" fmla="*/ 152 w 10404"/>
              <a:gd name="T107" fmla="*/ 22 h 2008"/>
              <a:gd name="T108" fmla="*/ 0 w 10404"/>
              <a:gd name="T109" fmla="*/ 52 h 2008"/>
              <a:gd name="T110" fmla="*/ 0 w 10404"/>
              <a:gd name="T111" fmla="*/ 2008 h 2008"/>
              <a:gd name="T112" fmla="*/ 10370 w 10404"/>
              <a:gd name="T113" fmla="*/ 26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04" h="2008">
                <a:moveTo>
                  <a:pt x="10370" y="260"/>
                </a:moveTo>
                <a:lnTo>
                  <a:pt x="10370" y="4"/>
                </a:lnTo>
                <a:cubicBezTo>
                  <a:pt x="10360" y="2"/>
                  <a:pt x="10348" y="0"/>
                  <a:pt x="10336" y="0"/>
                </a:cubicBezTo>
                <a:cubicBezTo>
                  <a:pt x="10309" y="0"/>
                  <a:pt x="10285" y="6"/>
                  <a:pt x="10268" y="15"/>
                </a:cubicBezTo>
                <a:lnTo>
                  <a:pt x="10266" y="16"/>
                </a:lnTo>
                <a:cubicBezTo>
                  <a:pt x="10229" y="34"/>
                  <a:pt x="10180" y="46"/>
                  <a:pt x="10125" y="46"/>
                </a:cubicBezTo>
                <a:lnTo>
                  <a:pt x="10118" y="46"/>
                </a:lnTo>
                <a:lnTo>
                  <a:pt x="10118" y="46"/>
                </a:lnTo>
                <a:cubicBezTo>
                  <a:pt x="10070" y="44"/>
                  <a:pt x="10025" y="34"/>
                  <a:pt x="9992" y="18"/>
                </a:cubicBezTo>
                <a:lnTo>
                  <a:pt x="9989" y="16"/>
                </a:lnTo>
                <a:cubicBezTo>
                  <a:pt x="9972" y="7"/>
                  <a:pt x="9948" y="2"/>
                  <a:pt x="9921" y="2"/>
                </a:cubicBezTo>
                <a:cubicBezTo>
                  <a:pt x="9894" y="2"/>
                  <a:pt x="9870" y="7"/>
                  <a:pt x="9853" y="16"/>
                </a:cubicBezTo>
                <a:lnTo>
                  <a:pt x="9850" y="18"/>
                </a:lnTo>
                <a:cubicBezTo>
                  <a:pt x="9813" y="35"/>
                  <a:pt x="9764" y="47"/>
                  <a:pt x="9709" y="47"/>
                </a:cubicBezTo>
                <a:cubicBezTo>
                  <a:pt x="9654" y="47"/>
                  <a:pt x="9605" y="36"/>
                  <a:pt x="9568" y="18"/>
                </a:cubicBezTo>
                <a:lnTo>
                  <a:pt x="9565" y="16"/>
                </a:lnTo>
                <a:cubicBezTo>
                  <a:pt x="9548" y="7"/>
                  <a:pt x="9524" y="2"/>
                  <a:pt x="9497" y="2"/>
                </a:cubicBezTo>
                <a:cubicBezTo>
                  <a:pt x="9470" y="2"/>
                  <a:pt x="9446" y="7"/>
                  <a:pt x="9429" y="16"/>
                </a:cubicBezTo>
                <a:lnTo>
                  <a:pt x="9428" y="18"/>
                </a:lnTo>
                <a:cubicBezTo>
                  <a:pt x="9390" y="35"/>
                  <a:pt x="9341" y="47"/>
                  <a:pt x="9286" y="47"/>
                </a:cubicBezTo>
                <a:cubicBezTo>
                  <a:pt x="9232" y="47"/>
                  <a:pt x="9182" y="36"/>
                  <a:pt x="9145" y="18"/>
                </a:cubicBezTo>
                <a:lnTo>
                  <a:pt x="9142" y="16"/>
                </a:lnTo>
                <a:cubicBezTo>
                  <a:pt x="9125" y="7"/>
                  <a:pt x="9101" y="2"/>
                  <a:pt x="9074" y="2"/>
                </a:cubicBezTo>
                <a:cubicBezTo>
                  <a:pt x="9048" y="2"/>
                  <a:pt x="9024" y="7"/>
                  <a:pt x="9006" y="16"/>
                </a:cubicBezTo>
                <a:lnTo>
                  <a:pt x="9004" y="18"/>
                </a:lnTo>
                <a:cubicBezTo>
                  <a:pt x="8966" y="35"/>
                  <a:pt x="8917" y="47"/>
                  <a:pt x="8862" y="47"/>
                </a:cubicBezTo>
                <a:cubicBezTo>
                  <a:pt x="8808" y="47"/>
                  <a:pt x="8758" y="36"/>
                  <a:pt x="8721" y="18"/>
                </a:cubicBezTo>
                <a:lnTo>
                  <a:pt x="8718" y="16"/>
                </a:lnTo>
                <a:cubicBezTo>
                  <a:pt x="8701" y="7"/>
                  <a:pt x="8677" y="2"/>
                  <a:pt x="8650" y="2"/>
                </a:cubicBezTo>
                <a:cubicBezTo>
                  <a:pt x="8624" y="2"/>
                  <a:pt x="8600" y="7"/>
                  <a:pt x="8582" y="16"/>
                </a:cubicBezTo>
                <a:lnTo>
                  <a:pt x="8581" y="18"/>
                </a:lnTo>
                <a:cubicBezTo>
                  <a:pt x="8544" y="35"/>
                  <a:pt x="8494" y="47"/>
                  <a:pt x="8440" y="47"/>
                </a:cubicBezTo>
                <a:lnTo>
                  <a:pt x="8430" y="47"/>
                </a:lnTo>
                <a:lnTo>
                  <a:pt x="8430" y="62"/>
                </a:lnTo>
                <a:cubicBezTo>
                  <a:pt x="8430" y="56"/>
                  <a:pt x="8430" y="52"/>
                  <a:pt x="8429" y="47"/>
                </a:cubicBezTo>
                <a:cubicBezTo>
                  <a:pt x="8381" y="46"/>
                  <a:pt x="8336" y="35"/>
                  <a:pt x="8302" y="19"/>
                </a:cubicBezTo>
                <a:lnTo>
                  <a:pt x="8300" y="18"/>
                </a:lnTo>
                <a:cubicBezTo>
                  <a:pt x="8282" y="8"/>
                  <a:pt x="8258" y="3"/>
                  <a:pt x="8232" y="3"/>
                </a:cubicBezTo>
                <a:cubicBezTo>
                  <a:pt x="8205" y="3"/>
                  <a:pt x="8181" y="8"/>
                  <a:pt x="8164" y="18"/>
                </a:cubicBezTo>
                <a:lnTo>
                  <a:pt x="8161" y="19"/>
                </a:lnTo>
                <a:cubicBezTo>
                  <a:pt x="8124" y="36"/>
                  <a:pt x="8074" y="48"/>
                  <a:pt x="8020" y="48"/>
                </a:cubicBezTo>
                <a:cubicBezTo>
                  <a:pt x="7965" y="48"/>
                  <a:pt x="7916" y="38"/>
                  <a:pt x="7878" y="19"/>
                </a:cubicBezTo>
                <a:lnTo>
                  <a:pt x="7876" y="18"/>
                </a:lnTo>
                <a:cubicBezTo>
                  <a:pt x="7858" y="8"/>
                  <a:pt x="7834" y="3"/>
                  <a:pt x="7808" y="3"/>
                </a:cubicBezTo>
                <a:cubicBezTo>
                  <a:pt x="7781" y="3"/>
                  <a:pt x="7757" y="8"/>
                  <a:pt x="7740" y="18"/>
                </a:cubicBezTo>
                <a:lnTo>
                  <a:pt x="7738" y="19"/>
                </a:lnTo>
                <a:cubicBezTo>
                  <a:pt x="7701" y="36"/>
                  <a:pt x="7652" y="48"/>
                  <a:pt x="7597" y="48"/>
                </a:cubicBezTo>
                <a:cubicBezTo>
                  <a:pt x="7542" y="48"/>
                  <a:pt x="7493" y="38"/>
                  <a:pt x="7456" y="19"/>
                </a:cubicBezTo>
                <a:lnTo>
                  <a:pt x="7453" y="18"/>
                </a:lnTo>
                <a:cubicBezTo>
                  <a:pt x="7436" y="8"/>
                  <a:pt x="7412" y="3"/>
                  <a:pt x="7385" y="3"/>
                </a:cubicBezTo>
                <a:cubicBezTo>
                  <a:pt x="7358" y="3"/>
                  <a:pt x="7334" y="8"/>
                  <a:pt x="7317" y="18"/>
                </a:cubicBezTo>
                <a:lnTo>
                  <a:pt x="7314" y="19"/>
                </a:lnTo>
                <a:cubicBezTo>
                  <a:pt x="7277" y="36"/>
                  <a:pt x="7228" y="48"/>
                  <a:pt x="7173" y="48"/>
                </a:cubicBezTo>
                <a:cubicBezTo>
                  <a:pt x="7118" y="48"/>
                  <a:pt x="7069" y="38"/>
                  <a:pt x="7032" y="19"/>
                </a:cubicBezTo>
                <a:lnTo>
                  <a:pt x="7029" y="18"/>
                </a:lnTo>
                <a:cubicBezTo>
                  <a:pt x="7012" y="8"/>
                  <a:pt x="6988" y="3"/>
                  <a:pt x="6961" y="3"/>
                </a:cubicBezTo>
                <a:cubicBezTo>
                  <a:pt x="6934" y="3"/>
                  <a:pt x="6910" y="8"/>
                  <a:pt x="6893" y="18"/>
                </a:cubicBezTo>
                <a:lnTo>
                  <a:pt x="6892" y="19"/>
                </a:lnTo>
                <a:cubicBezTo>
                  <a:pt x="6854" y="36"/>
                  <a:pt x="6806" y="47"/>
                  <a:pt x="6752" y="47"/>
                </a:cubicBezTo>
                <a:lnTo>
                  <a:pt x="6752" y="47"/>
                </a:lnTo>
                <a:cubicBezTo>
                  <a:pt x="6704" y="46"/>
                  <a:pt x="6658" y="35"/>
                  <a:pt x="6625" y="19"/>
                </a:cubicBezTo>
                <a:lnTo>
                  <a:pt x="6622" y="18"/>
                </a:lnTo>
                <a:cubicBezTo>
                  <a:pt x="6605" y="8"/>
                  <a:pt x="6581" y="3"/>
                  <a:pt x="6554" y="3"/>
                </a:cubicBezTo>
                <a:cubicBezTo>
                  <a:pt x="6528" y="3"/>
                  <a:pt x="6504" y="8"/>
                  <a:pt x="6486" y="18"/>
                </a:cubicBezTo>
                <a:lnTo>
                  <a:pt x="6484" y="19"/>
                </a:lnTo>
                <a:cubicBezTo>
                  <a:pt x="6446" y="36"/>
                  <a:pt x="6397" y="48"/>
                  <a:pt x="6342" y="48"/>
                </a:cubicBezTo>
                <a:cubicBezTo>
                  <a:pt x="6288" y="48"/>
                  <a:pt x="6238" y="38"/>
                  <a:pt x="6201" y="19"/>
                </a:cubicBezTo>
                <a:lnTo>
                  <a:pt x="6198" y="18"/>
                </a:lnTo>
                <a:cubicBezTo>
                  <a:pt x="6181" y="8"/>
                  <a:pt x="6157" y="3"/>
                  <a:pt x="6130" y="3"/>
                </a:cubicBezTo>
                <a:cubicBezTo>
                  <a:pt x="6104" y="3"/>
                  <a:pt x="6080" y="8"/>
                  <a:pt x="6062" y="18"/>
                </a:cubicBezTo>
                <a:lnTo>
                  <a:pt x="6061" y="19"/>
                </a:lnTo>
                <a:cubicBezTo>
                  <a:pt x="6024" y="36"/>
                  <a:pt x="5974" y="48"/>
                  <a:pt x="5920" y="48"/>
                </a:cubicBezTo>
                <a:cubicBezTo>
                  <a:pt x="5865" y="48"/>
                  <a:pt x="5816" y="38"/>
                  <a:pt x="5778" y="19"/>
                </a:cubicBezTo>
                <a:lnTo>
                  <a:pt x="5776" y="18"/>
                </a:lnTo>
                <a:cubicBezTo>
                  <a:pt x="5758" y="8"/>
                  <a:pt x="5734" y="3"/>
                  <a:pt x="5708" y="3"/>
                </a:cubicBezTo>
                <a:cubicBezTo>
                  <a:pt x="5681" y="3"/>
                  <a:pt x="5657" y="8"/>
                  <a:pt x="5640" y="18"/>
                </a:cubicBezTo>
                <a:lnTo>
                  <a:pt x="5637" y="19"/>
                </a:lnTo>
                <a:cubicBezTo>
                  <a:pt x="5600" y="36"/>
                  <a:pt x="5550" y="48"/>
                  <a:pt x="5496" y="48"/>
                </a:cubicBezTo>
                <a:cubicBezTo>
                  <a:pt x="5441" y="48"/>
                  <a:pt x="5392" y="38"/>
                  <a:pt x="5354" y="19"/>
                </a:cubicBezTo>
                <a:lnTo>
                  <a:pt x="5352" y="18"/>
                </a:lnTo>
                <a:cubicBezTo>
                  <a:pt x="5334" y="8"/>
                  <a:pt x="5310" y="3"/>
                  <a:pt x="5284" y="3"/>
                </a:cubicBezTo>
                <a:cubicBezTo>
                  <a:pt x="5257" y="3"/>
                  <a:pt x="5233" y="8"/>
                  <a:pt x="5216" y="18"/>
                </a:cubicBezTo>
                <a:lnTo>
                  <a:pt x="5214" y="19"/>
                </a:lnTo>
                <a:cubicBezTo>
                  <a:pt x="5177" y="36"/>
                  <a:pt x="5128" y="48"/>
                  <a:pt x="5073" y="48"/>
                </a:cubicBezTo>
                <a:lnTo>
                  <a:pt x="5064" y="48"/>
                </a:lnTo>
                <a:lnTo>
                  <a:pt x="5064" y="63"/>
                </a:lnTo>
                <a:cubicBezTo>
                  <a:pt x="5064" y="58"/>
                  <a:pt x="5064" y="54"/>
                  <a:pt x="5062" y="48"/>
                </a:cubicBezTo>
                <a:cubicBezTo>
                  <a:pt x="5014" y="47"/>
                  <a:pt x="4969" y="36"/>
                  <a:pt x="4936" y="20"/>
                </a:cubicBezTo>
                <a:lnTo>
                  <a:pt x="4933" y="19"/>
                </a:lnTo>
                <a:cubicBezTo>
                  <a:pt x="4916" y="10"/>
                  <a:pt x="4892" y="4"/>
                  <a:pt x="4865" y="4"/>
                </a:cubicBezTo>
                <a:cubicBezTo>
                  <a:pt x="4838" y="4"/>
                  <a:pt x="4814" y="10"/>
                  <a:pt x="4797" y="19"/>
                </a:cubicBezTo>
                <a:lnTo>
                  <a:pt x="4794" y="20"/>
                </a:lnTo>
                <a:cubicBezTo>
                  <a:pt x="4757" y="38"/>
                  <a:pt x="4708" y="50"/>
                  <a:pt x="4653" y="50"/>
                </a:cubicBezTo>
                <a:cubicBezTo>
                  <a:pt x="4598" y="50"/>
                  <a:pt x="4549" y="39"/>
                  <a:pt x="4512" y="20"/>
                </a:cubicBezTo>
                <a:lnTo>
                  <a:pt x="4509" y="19"/>
                </a:lnTo>
                <a:cubicBezTo>
                  <a:pt x="4492" y="10"/>
                  <a:pt x="4468" y="4"/>
                  <a:pt x="4441" y="4"/>
                </a:cubicBezTo>
                <a:cubicBezTo>
                  <a:pt x="4414" y="4"/>
                  <a:pt x="4390" y="10"/>
                  <a:pt x="4373" y="19"/>
                </a:cubicBezTo>
                <a:lnTo>
                  <a:pt x="4372" y="20"/>
                </a:lnTo>
                <a:cubicBezTo>
                  <a:pt x="4334" y="38"/>
                  <a:pt x="4285" y="50"/>
                  <a:pt x="4230" y="50"/>
                </a:cubicBezTo>
                <a:cubicBezTo>
                  <a:pt x="4176" y="50"/>
                  <a:pt x="4126" y="39"/>
                  <a:pt x="4089" y="20"/>
                </a:cubicBezTo>
                <a:lnTo>
                  <a:pt x="4086" y="19"/>
                </a:lnTo>
                <a:cubicBezTo>
                  <a:pt x="4069" y="10"/>
                  <a:pt x="4045" y="4"/>
                  <a:pt x="4018" y="4"/>
                </a:cubicBezTo>
                <a:cubicBezTo>
                  <a:pt x="3992" y="4"/>
                  <a:pt x="3968" y="10"/>
                  <a:pt x="3950" y="19"/>
                </a:cubicBezTo>
                <a:lnTo>
                  <a:pt x="3948" y="20"/>
                </a:lnTo>
                <a:cubicBezTo>
                  <a:pt x="3910" y="38"/>
                  <a:pt x="3861" y="50"/>
                  <a:pt x="3806" y="50"/>
                </a:cubicBezTo>
                <a:cubicBezTo>
                  <a:pt x="3752" y="50"/>
                  <a:pt x="3702" y="39"/>
                  <a:pt x="3665" y="20"/>
                </a:cubicBezTo>
                <a:lnTo>
                  <a:pt x="3662" y="19"/>
                </a:lnTo>
                <a:cubicBezTo>
                  <a:pt x="3645" y="10"/>
                  <a:pt x="3621" y="4"/>
                  <a:pt x="3594" y="4"/>
                </a:cubicBezTo>
                <a:cubicBezTo>
                  <a:pt x="3568" y="4"/>
                  <a:pt x="3544" y="10"/>
                  <a:pt x="3526" y="19"/>
                </a:cubicBezTo>
                <a:lnTo>
                  <a:pt x="3525" y="20"/>
                </a:lnTo>
                <a:cubicBezTo>
                  <a:pt x="3488" y="38"/>
                  <a:pt x="3438" y="50"/>
                  <a:pt x="3384" y="50"/>
                </a:cubicBezTo>
                <a:lnTo>
                  <a:pt x="3377" y="50"/>
                </a:lnTo>
                <a:lnTo>
                  <a:pt x="3377" y="50"/>
                </a:lnTo>
                <a:cubicBezTo>
                  <a:pt x="3329" y="48"/>
                  <a:pt x="3284" y="38"/>
                  <a:pt x="3250" y="22"/>
                </a:cubicBezTo>
                <a:lnTo>
                  <a:pt x="3248" y="20"/>
                </a:lnTo>
                <a:cubicBezTo>
                  <a:pt x="3230" y="11"/>
                  <a:pt x="3206" y="6"/>
                  <a:pt x="3180" y="6"/>
                </a:cubicBezTo>
                <a:cubicBezTo>
                  <a:pt x="3153" y="6"/>
                  <a:pt x="3129" y="11"/>
                  <a:pt x="3112" y="20"/>
                </a:cubicBezTo>
                <a:lnTo>
                  <a:pt x="3109" y="22"/>
                </a:lnTo>
                <a:cubicBezTo>
                  <a:pt x="3072" y="39"/>
                  <a:pt x="3022" y="51"/>
                  <a:pt x="2968" y="51"/>
                </a:cubicBezTo>
                <a:cubicBezTo>
                  <a:pt x="2913" y="51"/>
                  <a:pt x="2864" y="40"/>
                  <a:pt x="2826" y="22"/>
                </a:cubicBezTo>
                <a:lnTo>
                  <a:pt x="2824" y="20"/>
                </a:lnTo>
                <a:cubicBezTo>
                  <a:pt x="2806" y="11"/>
                  <a:pt x="2782" y="6"/>
                  <a:pt x="2756" y="6"/>
                </a:cubicBezTo>
                <a:cubicBezTo>
                  <a:pt x="2729" y="6"/>
                  <a:pt x="2705" y="11"/>
                  <a:pt x="2688" y="20"/>
                </a:cubicBezTo>
                <a:lnTo>
                  <a:pt x="2686" y="22"/>
                </a:lnTo>
                <a:cubicBezTo>
                  <a:pt x="2649" y="39"/>
                  <a:pt x="2600" y="51"/>
                  <a:pt x="2545" y="51"/>
                </a:cubicBezTo>
                <a:cubicBezTo>
                  <a:pt x="2490" y="51"/>
                  <a:pt x="2441" y="40"/>
                  <a:pt x="2404" y="22"/>
                </a:cubicBezTo>
                <a:lnTo>
                  <a:pt x="2401" y="20"/>
                </a:lnTo>
                <a:cubicBezTo>
                  <a:pt x="2384" y="11"/>
                  <a:pt x="2360" y="6"/>
                  <a:pt x="2333" y="6"/>
                </a:cubicBezTo>
                <a:cubicBezTo>
                  <a:pt x="2306" y="6"/>
                  <a:pt x="2282" y="11"/>
                  <a:pt x="2265" y="20"/>
                </a:cubicBezTo>
                <a:lnTo>
                  <a:pt x="2262" y="22"/>
                </a:lnTo>
                <a:cubicBezTo>
                  <a:pt x="2225" y="39"/>
                  <a:pt x="2176" y="51"/>
                  <a:pt x="2121" y="51"/>
                </a:cubicBezTo>
                <a:cubicBezTo>
                  <a:pt x="2066" y="51"/>
                  <a:pt x="2017" y="40"/>
                  <a:pt x="1980" y="22"/>
                </a:cubicBezTo>
                <a:lnTo>
                  <a:pt x="1977" y="20"/>
                </a:lnTo>
                <a:cubicBezTo>
                  <a:pt x="1960" y="11"/>
                  <a:pt x="1936" y="6"/>
                  <a:pt x="1909" y="6"/>
                </a:cubicBezTo>
                <a:cubicBezTo>
                  <a:pt x="1882" y="6"/>
                  <a:pt x="1858" y="11"/>
                  <a:pt x="1841" y="20"/>
                </a:cubicBezTo>
                <a:lnTo>
                  <a:pt x="1840" y="22"/>
                </a:lnTo>
                <a:cubicBezTo>
                  <a:pt x="1802" y="39"/>
                  <a:pt x="1753" y="51"/>
                  <a:pt x="1698" y="51"/>
                </a:cubicBezTo>
                <a:lnTo>
                  <a:pt x="1689" y="51"/>
                </a:lnTo>
                <a:lnTo>
                  <a:pt x="1689" y="66"/>
                </a:lnTo>
                <a:cubicBezTo>
                  <a:pt x="1689" y="60"/>
                  <a:pt x="1689" y="56"/>
                  <a:pt x="1688" y="51"/>
                </a:cubicBezTo>
                <a:cubicBezTo>
                  <a:pt x="1640" y="50"/>
                  <a:pt x="1594" y="39"/>
                  <a:pt x="1561" y="23"/>
                </a:cubicBezTo>
                <a:lnTo>
                  <a:pt x="1558" y="22"/>
                </a:lnTo>
                <a:cubicBezTo>
                  <a:pt x="1541" y="12"/>
                  <a:pt x="1517" y="7"/>
                  <a:pt x="1490" y="7"/>
                </a:cubicBezTo>
                <a:cubicBezTo>
                  <a:pt x="1464" y="7"/>
                  <a:pt x="1440" y="12"/>
                  <a:pt x="1422" y="22"/>
                </a:cubicBezTo>
                <a:lnTo>
                  <a:pt x="1420" y="23"/>
                </a:lnTo>
                <a:cubicBezTo>
                  <a:pt x="1382" y="40"/>
                  <a:pt x="1333" y="52"/>
                  <a:pt x="1278" y="52"/>
                </a:cubicBezTo>
                <a:cubicBezTo>
                  <a:pt x="1224" y="52"/>
                  <a:pt x="1174" y="42"/>
                  <a:pt x="1137" y="23"/>
                </a:cubicBezTo>
                <a:lnTo>
                  <a:pt x="1134" y="22"/>
                </a:lnTo>
                <a:cubicBezTo>
                  <a:pt x="1117" y="12"/>
                  <a:pt x="1093" y="7"/>
                  <a:pt x="1066" y="7"/>
                </a:cubicBezTo>
                <a:cubicBezTo>
                  <a:pt x="1040" y="7"/>
                  <a:pt x="1016" y="12"/>
                  <a:pt x="998" y="22"/>
                </a:cubicBezTo>
                <a:lnTo>
                  <a:pt x="997" y="23"/>
                </a:lnTo>
                <a:cubicBezTo>
                  <a:pt x="960" y="40"/>
                  <a:pt x="910" y="52"/>
                  <a:pt x="856" y="52"/>
                </a:cubicBezTo>
                <a:cubicBezTo>
                  <a:pt x="801" y="52"/>
                  <a:pt x="752" y="42"/>
                  <a:pt x="714" y="23"/>
                </a:cubicBezTo>
                <a:lnTo>
                  <a:pt x="712" y="22"/>
                </a:lnTo>
                <a:cubicBezTo>
                  <a:pt x="694" y="12"/>
                  <a:pt x="670" y="7"/>
                  <a:pt x="644" y="7"/>
                </a:cubicBezTo>
                <a:cubicBezTo>
                  <a:pt x="617" y="7"/>
                  <a:pt x="593" y="12"/>
                  <a:pt x="576" y="22"/>
                </a:cubicBezTo>
                <a:lnTo>
                  <a:pt x="573" y="23"/>
                </a:lnTo>
                <a:cubicBezTo>
                  <a:pt x="536" y="40"/>
                  <a:pt x="486" y="52"/>
                  <a:pt x="432" y="52"/>
                </a:cubicBezTo>
                <a:cubicBezTo>
                  <a:pt x="377" y="52"/>
                  <a:pt x="328" y="42"/>
                  <a:pt x="290" y="23"/>
                </a:cubicBezTo>
                <a:lnTo>
                  <a:pt x="288" y="22"/>
                </a:lnTo>
                <a:cubicBezTo>
                  <a:pt x="270" y="12"/>
                  <a:pt x="246" y="7"/>
                  <a:pt x="220" y="7"/>
                </a:cubicBezTo>
                <a:cubicBezTo>
                  <a:pt x="193" y="7"/>
                  <a:pt x="169" y="12"/>
                  <a:pt x="152" y="22"/>
                </a:cubicBezTo>
                <a:lnTo>
                  <a:pt x="150" y="23"/>
                </a:lnTo>
                <a:cubicBezTo>
                  <a:pt x="113" y="40"/>
                  <a:pt x="64" y="52"/>
                  <a:pt x="9" y="52"/>
                </a:cubicBezTo>
                <a:lnTo>
                  <a:pt x="0" y="52"/>
                </a:lnTo>
                <a:lnTo>
                  <a:pt x="0" y="80"/>
                </a:lnTo>
                <a:lnTo>
                  <a:pt x="0" y="136"/>
                </a:lnTo>
                <a:lnTo>
                  <a:pt x="0" y="2008"/>
                </a:lnTo>
                <a:lnTo>
                  <a:pt x="10404" y="2008"/>
                </a:lnTo>
                <a:lnTo>
                  <a:pt x="10370" y="260"/>
                </a:lnTo>
                <a:lnTo>
                  <a:pt x="10370" y="260"/>
                </a:lnTo>
                <a:close/>
              </a:path>
            </a:pathLst>
          </a:custGeom>
          <a:solidFill>
            <a:srgbClr val="002C50">
              <a:alpha val="89804"/>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8" name="Rectangle 97"/>
          <p:cNvSpPr/>
          <p:nvPr/>
        </p:nvSpPr>
        <p:spPr>
          <a:xfrm>
            <a:off x="414665" y="1837085"/>
            <a:ext cx="4783422" cy="4860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252000" rtlCol="0" anchor="ctr"/>
          <a:lstStyle/>
          <a:p>
            <a:r>
              <a:rPr lang="en-GB" sz="1400" b="1" spc="10" dirty="0">
                <a:solidFill>
                  <a:srgbClr val="034B89"/>
                </a:solidFill>
                <a:latin typeface="Arial"/>
              </a:rPr>
              <a:t>Who can you contact about flooding?</a:t>
            </a:r>
          </a:p>
          <a:p>
            <a:pPr>
              <a:spcBef>
                <a:spcPts val="400"/>
              </a:spcBef>
            </a:pPr>
            <a:r>
              <a:rPr lang="en-GB" sz="1050" b="1" dirty="0">
                <a:solidFill>
                  <a:srgbClr val="034B89"/>
                </a:solidFill>
                <a:latin typeface="Arial"/>
                <a:cs typeface="Arial"/>
              </a:rPr>
              <a:t>In an emergency, dial 999 if life is in danger.</a:t>
            </a:r>
          </a:p>
          <a:p>
            <a:pPr>
              <a:spcBef>
                <a:spcPts val="400"/>
              </a:spcBef>
            </a:pPr>
            <a:r>
              <a:rPr lang="en-GB" sz="1050" b="1" dirty="0">
                <a:solidFill>
                  <a:srgbClr val="034B89"/>
                </a:solidFill>
                <a:latin typeface="Arial"/>
                <a:cs typeface="Arial"/>
              </a:rPr>
              <a:t>Floodline 24-hours </a:t>
            </a:r>
            <a:r>
              <a:rPr lang="en-GB" sz="1050" dirty="0">
                <a:solidFill>
                  <a:srgbClr val="034B89"/>
                </a:solidFill>
                <a:latin typeface="Arial"/>
                <a:cs typeface="Arial"/>
              </a:rPr>
              <a:t>0345 9881188 </a:t>
            </a:r>
            <a:r>
              <a:rPr lang="en-GB" sz="1050" dirty="0">
                <a:solidFill>
                  <a:srgbClr val="034B89"/>
                </a:solidFill>
                <a:latin typeface="Arial"/>
                <a:cs typeface="Arial"/>
                <a:hlinkClick r:id="rId6"/>
              </a:rPr>
              <a:t>www.gov.uk/flood</a:t>
            </a:r>
            <a:r>
              <a:rPr lang="en-GB" sz="1050" dirty="0">
                <a:solidFill>
                  <a:srgbClr val="034B89"/>
                </a:solidFill>
                <a:latin typeface="Arial"/>
                <a:cs typeface="Arial"/>
              </a:rPr>
              <a:t> </a:t>
            </a:r>
            <a:r>
              <a:rPr lang="en-GB" sz="1050" dirty="0">
                <a:solidFill>
                  <a:srgbClr val="000000"/>
                </a:solidFill>
                <a:latin typeface="Arial"/>
                <a:cs typeface="Arial"/>
              </a:rPr>
              <a:t>For flood warnings and advice.</a:t>
            </a:r>
          </a:p>
          <a:p>
            <a:pPr>
              <a:spcBef>
                <a:spcPts val="400"/>
              </a:spcBef>
            </a:pPr>
            <a:r>
              <a:rPr lang="en-GB" sz="1050" b="1" dirty="0">
                <a:solidFill>
                  <a:srgbClr val="034B89"/>
                </a:solidFill>
                <a:latin typeface="Arial"/>
                <a:cs typeface="Arial"/>
              </a:rPr>
              <a:t>Environment Agency 24-hour incident hotline </a:t>
            </a:r>
            <a:r>
              <a:rPr lang="en-GB" sz="1050" dirty="0">
                <a:solidFill>
                  <a:srgbClr val="034B89"/>
                </a:solidFill>
                <a:latin typeface="Arial"/>
                <a:cs typeface="Arial"/>
              </a:rPr>
              <a:t>0800 807060 </a:t>
            </a:r>
            <a:r>
              <a:rPr lang="en-GB" sz="1050" dirty="0">
                <a:solidFill>
                  <a:srgbClr val="000000"/>
                </a:solidFill>
                <a:latin typeface="Arial"/>
                <a:cs typeface="Arial"/>
              </a:rPr>
              <a:t>Report flooding from main rivers, damage to river banks and blockages causing flood risk. </a:t>
            </a:r>
          </a:p>
          <a:p>
            <a:pPr>
              <a:spcBef>
                <a:spcPts val="400"/>
              </a:spcBef>
            </a:pPr>
            <a:r>
              <a:rPr lang="en-GB" sz="1050" b="1" dirty="0">
                <a:solidFill>
                  <a:srgbClr val="034B89"/>
                </a:solidFill>
                <a:latin typeface="Arial" panose="020B0604020202020204" pitchFamily="34" charset="0"/>
                <a:cs typeface="Arial" panose="020B0604020202020204" pitchFamily="34" charset="0"/>
              </a:rPr>
              <a:t>Somerset Council </a:t>
            </a:r>
            <a:r>
              <a:rPr lang="en-GB" sz="1050" dirty="0">
                <a:solidFill>
                  <a:srgbClr val="000000"/>
                </a:solidFill>
                <a:latin typeface="Arial" panose="020B0604020202020204" pitchFamily="34" charset="0"/>
                <a:cs typeface="Arial" panose="020B0604020202020204" pitchFamily="34" charset="0"/>
              </a:rPr>
              <a:t>0300 123 2224 flooding@somerset.gov.uk </a:t>
            </a:r>
            <a:r>
              <a:rPr lang="en-GB" sz="1050" dirty="0">
                <a:solidFill>
                  <a:srgbClr val="000000"/>
                </a:solidFill>
                <a:latin typeface="Arial" panose="020B0604020202020204" pitchFamily="34" charset="0"/>
                <a:cs typeface="Arial" panose="020B0604020202020204" pitchFamily="34" charset="0"/>
                <a:hlinkClick r:id="rId7"/>
              </a:rPr>
              <a:t>www.somerset.gov</a:t>
            </a:r>
            <a:r>
              <a:rPr lang="en-GB" sz="1050">
                <a:solidFill>
                  <a:srgbClr val="000000"/>
                </a:solidFill>
                <a:latin typeface="Arial" panose="020B0604020202020204" pitchFamily="34" charset="0"/>
                <a:cs typeface="Arial" panose="020B0604020202020204" pitchFamily="34" charset="0"/>
                <a:hlinkClick r:id="rId7"/>
              </a:rPr>
              <a:t>.uk</a:t>
            </a:r>
            <a:r>
              <a:rPr lang="en-GB" sz="1050" dirty="0">
                <a:solidFill>
                  <a:srgbClr val="000000"/>
                </a:solidFill>
                <a:latin typeface="Arial" panose="020B0604020202020204" pitchFamily="34" charset="0"/>
                <a:cs typeface="Arial" panose="020B0604020202020204" pitchFamily="34" charset="0"/>
              </a:rPr>
              <a:t> </a:t>
            </a:r>
            <a:r>
              <a:rPr lang="en-GB" sz="1050">
                <a:solidFill>
                  <a:srgbClr val="000000"/>
                </a:solidFill>
                <a:latin typeface="Arial" panose="020B0604020202020204" pitchFamily="34" charset="0"/>
                <a:cs typeface="Arial" panose="020B0604020202020204" pitchFamily="34" charset="0"/>
              </a:rPr>
              <a:t>Report </a:t>
            </a:r>
            <a:r>
              <a:rPr lang="en-GB" sz="1050" dirty="0">
                <a:solidFill>
                  <a:srgbClr val="000000"/>
                </a:solidFill>
                <a:latin typeface="Arial" panose="020B0604020202020204" pitchFamily="34" charset="0"/>
                <a:cs typeface="Arial" panose="020B0604020202020204" pitchFamily="34" charset="0"/>
              </a:rPr>
              <a:t>flooding and highways issues, and access support. </a:t>
            </a:r>
          </a:p>
          <a:p>
            <a:pPr>
              <a:spcBef>
                <a:spcPts val="400"/>
              </a:spcBef>
            </a:pPr>
            <a:r>
              <a:rPr lang="en-GB" sz="1050" b="1" dirty="0">
                <a:solidFill>
                  <a:srgbClr val="034B89"/>
                </a:solidFill>
                <a:latin typeface="Arial"/>
                <a:cs typeface="Arial"/>
              </a:rPr>
              <a:t>Wessex Water </a:t>
            </a:r>
            <a:r>
              <a:rPr lang="en-GB" sz="1050" dirty="0">
                <a:solidFill>
                  <a:schemeClr val="accent2"/>
                </a:solidFill>
                <a:latin typeface="Arial"/>
                <a:cs typeface="Arial"/>
              </a:rPr>
              <a:t>0345 6004600 </a:t>
            </a:r>
            <a:r>
              <a:rPr lang="en-GB" sz="1050" dirty="0">
                <a:solidFill>
                  <a:schemeClr val="accent2"/>
                </a:solidFill>
                <a:latin typeface="Arial"/>
                <a:cs typeface="Arial"/>
                <a:hlinkClick r:id="rId8"/>
              </a:rPr>
              <a:t>www.wessexwater.co.uk</a:t>
            </a:r>
            <a:r>
              <a:rPr lang="en-GB" sz="1050" dirty="0">
                <a:solidFill>
                  <a:schemeClr val="accent2"/>
                </a:solidFill>
                <a:latin typeface="Arial"/>
                <a:cs typeface="Arial"/>
              </a:rPr>
              <a:t> </a:t>
            </a:r>
            <a:r>
              <a:rPr lang="en-GB" sz="1050" dirty="0">
                <a:solidFill>
                  <a:srgbClr val="000000"/>
                </a:solidFill>
                <a:latin typeface="Arial"/>
                <a:cs typeface="Arial"/>
              </a:rPr>
              <a:t>Customer contact number and to report sewage flooding.</a:t>
            </a:r>
          </a:p>
          <a:p>
            <a:pPr>
              <a:spcBef>
                <a:spcPts val="400"/>
              </a:spcBef>
            </a:pPr>
            <a:r>
              <a:rPr lang="en-GB" sz="1050" b="1" dirty="0">
                <a:solidFill>
                  <a:srgbClr val="034B89"/>
                </a:solidFill>
                <a:latin typeface="Arial"/>
                <a:cs typeface="Arial"/>
              </a:rPr>
              <a:t>National Flood Forum </a:t>
            </a:r>
            <a:r>
              <a:rPr lang="en-GB" sz="1050" dirty="0">
                <a:solidFill>
                  <a:srgbClr val="034B89"/>
                </a:solidFill>
                <a:latin typeface="Arial"/>
                <a:cs typeface="Arial"/>
              </a:rPr>
              <a:t>01299 403055 </a:t>
            </a:r>
            <a:r>
              <a:rPr lang="en-GB" sz="1050" dirty="0">
                <a:solidFill>
                  <a:srgbClr val="034B89"/>
                </a:solidFill>
                <a:latin typeface="Arial"/>
                <a:cs typeface="Arial"/>
                <a:hlinkClick r:id="rId9"/>
              </a:rPr>
              <a:t>www.nationalfloodforum.org.uk</a:t>
            </a:r>
            <a:endParaRPr lang="en-GB" sz="1050" dirty="0">
              <a:solidFill>
                <a:srgbClr val="034B89"/>
              </a:solidFill>
              <a:latin typeface="Arial"/>
              <a:cs typeface="Arial"/>
            </a:endParaRPr>
          </a:p>
          <a:p>
            <a:pPr>
              <a:spcBef>
                <a:spcPts val="400"/>
              </a:spcBef>
            </a:pPr>
            <a:r>
              <a:rPr lang="en-GB" sz="1050" b="1" dirty="0">
                <a:solidFill>
                  <a:srgbClr val="034B89"/>
                </a:solidFill>
                <a:latin typeface="Arial"/>
                <a:cs typeface="Arial"/>
              </a:rPr>
              <a:t>Association of British Insurers </a:t>
            </a:r>
            <a:r>
              <a:rPr lang="en-GB" sz="1050" dirty="0">
                <a:solidFill>
                  <a:srgbClr val="034B89"/>
                </a:solidFill>
                <a:latin typeface="Arial"/>
                <a:cs typeface="Arial"/>
              </a:rPr>
              <a:t>0207 600 3333 </a:t>
            </a:r>
            <a:r>
              <a:rPr lang="en-GB" sz="1050" dirty="0">
                <a:solidFill>
                  <a:srgbClr val="034B89"/>
                </a:solidFill>
                <a:latin typeface="Arial"/>
                <a:cs typeface="Arial"/>
                <a:hlinkClick r:id="rId10"/>
              </a:rPr>
              <a:t>www.abi.org.uk</a:t>
            </a:r>
            <a:endParaRPr lang="en-GB" sz="1050" dirty="0">
              <a:solidFill>
                <a:srgbClr val="034B89"/>
              </a:solidFill>
              <a:latin typeface="Arial"/>
              <a:cs typeface="Arial"/>
            </a:endParaRPr>
          </a:p>
          <a:p>
            <a:pPr>
              <a:spcBef>
                <a:spcPts val="400"/>
              </a:spcBef>
            </a:pPr>
            <a:r>
              <a:rPr lang="en-GB" sz="1050" b="1" dirty="0">
                <a:solidFill>
                  <a:srgbClr val="034B89"/>
                </a:solidFill>
                <a:latin typeface="Arial"/>
                <a:cs typeface="Arial"/>
              </a:rPr>
              <a:t>British Damage Management Association</a:t>
            </a:r>
            <a:r>
              <a:rPr lang="en-GB" sz="1050" dirty="0">
                <a:solidFill>
                  <a:srgbClr val="000000"/>
                </a:solidFill>
                <a:latin typeface="Arial"/>
                <a:cs typeface="Arial"/>
              </a:rPr>
              <a:t> </a:t>
            </a:r>
            <a:r>
              <a:rPr lang="en-GB" sz="1050" dirty="0">
                <a:solidFill>
                  <a:srgbClr val="034B89"/>
                </a:solidFill>
                <a:latin typeface="Arial"/>
                <a:cs typeface="Arial"/>
              </a:rPr>
              <a:t>01858 414278 </a:t>
            </a:r>
            <a:r>
              <a:rPr lang="en-GB" sz="1050" dirty="0">
                <a:solidFill>
                  <a:srgbClr val="034B89"/>
                </a:solidFill>
                <a:latin typeface="Arial"/>
                <a:cs typeface="Arial"/>
                <a:hlinkClick r:id="rId11"/>
              </a:rPr>
              <a:t>www.bdma.org.uk</a:t>
            </a:r>
            <a:endParaRPr lang="en-GB" sz="1050" dirty="0">
              <a:solidFill>
                <a:srgbClr val="034B89"/>
              </a:solidFill>
              <a:latin typeface="Arial"/>
              <a:cs typeface="Arial"/>
            </a:endParaRPr>
          </a:p>
          <a:p>
            <a:pPr lvl="0">
              <a:spcBef>
                <a:spcPts val="400"/>
              </a:spcBef>
            </a:pPr>
            <a:r>
              <a:rPr lang="en-GB" sz="1050" b="1" dirty="0">
                <a:solidFill>
                  <a:srgbClr val="034B89"/>
                </a:solidFill>
                <a:latin typeface="Arial"/>
                <a:cs typeface="Arial"/>
              </a:rPr>
              <a:t>Electricity supplier </a:t>
            </a:r>
            <a:r>
              <a:rPr lang="en-GB" sz="1050" dirty="0">
                <a:solidFill>
                  <a:schemeClr val="accent2"/>
                </a:solidFill>
                <a:latin typeface="Arial"/>
                <a:cs typeface="Arial"/>
              </a:rPr>
              <a:t>105 powercut</a:t>
            </a:r>
          </a:p>
          <a:p>
            <a:pPr lvl="0">
              <a:spcBef>
                <a:spcPts val="400"/>
              </a:spcBef>
            </a:pPr>
            <a:r>
              <a:rPr lang="en-GB" sz="1050" b="1" dirty="0">
                <a:solidFill>
                  <a:srgbClr val="034B89"/>
                </a:solidFill>
                <a:latin typeface="Arial"/>
                <a:cs typeface="Arial"/>
              </a:rPr>
              <a:t>Gas supplier </a:t>
            </a:r>
            <a:r>
              <a:rPr lang="en-GB" sz="1050" dirty="0">
                <a:solidFill>
                  <a:schemeClr val="accent2"/>
                </a:solidFill>
                <a:latin typeface="Arial"/>
                <a:cs typeface="Arial"/>
              </a:rPr>
              <a:t>0800 111999 / 105 powercut</a:t>
            </a:r>
          </a:p>
          <a:p>
            <a:pPr>
              <a:spcBef>
                <a:spcPts val="400"/>
              </a:spcBef>
            </a:pPr>
            <a:r>
              <a:rPr lang="en-GB" sz="1050" b="1" dirty="0">
                <a:solidFill>
                  <a:srgbClr val="034B89"/>
                </a:solidFill>
                <a:latin typeface="Arial"/>
                <a:cs typeface="Arial"/>
              </a:rPr>
              <a:t>British Red Cross </a:t>
            </a:r>
            <a:r>
              <a:rPr lang="en-GB" sz="1050" dirty="0">
                <a:solidFill>
                  <a:srgbClr val="034B89"/>
                </a:solidFill>
                <a:latin typeface="Arial"/>
                <a:cs typeface="Arial"/>
              </a:rPr>
              <a:t>0344 871 1111 </a:t>
            </a:r>
            <a:r>
              <a:rPr lang="en-GB" sz="1050" dirty="0">
                <a:solidFill>
                  <a:srgbClr val="034B89"/>
                </a:solidFill>
                <a:latin typeface="Arial"/>
                <a:cs typeface="Arial"/>
                <a:hlinkClick r:id="rId12"/>
              </a:rPr>
              <a:t>www.redcross.org.uk</a:t>
            </a:r>
            <a:endParaRPr lang="en-GB" sz="1050" dirty="0">
              <a:solidFill>
                <a:srgbClr val="034B89"/>
              </a:solidFill>
              <a:latin typeface="Arial"/>
              <a:cs typeface="Arial"/>
            </a:endParaRPr>
          </a:p>
          <a:p>
            <a:pPr>
              <a:spcBef>
                <a:spcPts val="400"/>
              </a:spcBef>
            </a:pPr>
            <a:r>
              <a:rPr lang="en-GB" sz="1050" b="1" dirty="0">
                <a:solidFill>
                  <a:srgbClr val="034B89"/>
                </a:solidFill>
                <a:latin typeface="Arial"/>
                <a:cs typeface="Arial"/>
              </a:rPr>
              <a:t>Samaritans</a:t>
            </a:r>
            <a:r>
              <a:rPr lang="en-GB" sz="1050" dirty="0">
                <a:solidFill>
                  <a:srgbClr val="000000"/>
                </a:solidFill>
                <a:latin typeface="Arial"/>
                <a:cs typeface="Arial"/>
              </a:rPr>
              <a:t> </a:t>
            </a:r>
            <a:r>
              <a:rPr lang="en-GB" sz="1050" dirty="0">
                <a:solidFill>
                  <a:srgbClr val="034B89"/>
                </a:solidFill>
                <a:latin typeface="Arial"/>
                <a:cs typeface="Arial"/>
              </a:rPr>
              <a:t>020 8394 8300 </a:t>
            </a:r>
            <a:r>
              <a:rPr lang="en-GB" sz="1050" dirty="0">
                <a:solidFill>
                  <a:srgbClr val="000000"/>
                </a:solidFill>
                <a:latin typeface="Arial"/>
                <a:cs typeface="Arial"/>
                <a:hlinkClick r:id="rId13"/>
              </a:rPr>
              <a:t>www.samaritans.org</a:t>
            </a:r>
            <a:endParaRPr lang="en-GB" sz="1050" dirty="0">
              <a:solidFill>
                <a:srgbClr val="000000"/>
              </a:solidFill>
              <a:latin typeface="Arial"/>
              <a:cs typeface="Arial"/>
            </a:endParaRPr>
          </a:p>
          <a:p>
            <a:pPr>
              <a:spcBef>
                <a:spcPts val="400"/>
              </a:spcBef>
            </a:pPr>
            <a:r>
              <a:rPr lang="en-GB" sz="1050" dirty="0">
                <a:solidFill>
                  <a:srgbClr val="000000"/>
                </a:solidFill>
                <a:latin typeface="Arial"/>
                <a:cs typeface="Arial"/>
              </a:rPr>
              <a:t>Your community Flood Warden is a great source of information and advice.</a:t>
            </a:r>
          </a:p>
          <a:p>
            <a:pPr>
              <a:spcBef>
                <a:spcPts val="400"/>
              </a:spcBef>
            </a:pPr>
            <a:endParaRPr lang="en-GB" sz="100" dirty="0">
              <a:solidFill>
                <a:srgbClr val="000000"/>
              </a:solidFill>
              <a:latin typeface="Arial"/>
              <a:cs typeface="Arial"/>
            </a:endParaRPr>
          </a:p>
        </p:txBody>
      </p:sp>
      <p:sp>
        <p:nvSpPr>
          <p:cNvPr id="5" name="Rectangle 4">
            <a:extLst>
              <a:ext uri="{FF2B5EF4-FFF2-40B4-BE49-F238E27FC236}">
                <a16:creationId xmlns:a16="http://schemas.microsoft.com/office/drawing/2014/main" id="{A9FF4239-54B7-B8B5-7D2A-721C9461B480}"/>
              </a:ext>
            </a:extLst>
          </p:cNvPr>
          <p:cNvSpPr/>
          <p:nvPr/>
        </p:nvSpPr>
        <p:spPr>
          <a:xfrm>
            <a:off x="5763493" y="5271798"/>
            <a:ext cx="4251364" cy="1281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0" rtlCol="0" anchor="ctr"/>
          <a:lstStyle/>
          <a:p>
            <a:pPr lvl="0"/>
            <a:r>
              <a:rPr lang="en-GB" sz="1400" b="1" spc="10" dirty="0">
                <a:solidFill>
                  <a:schemeClr val="accent2"/>
                </a:solidFill>
                <a:latin typeface="Arial"/>
              </a:rPr>
              <a:t>Stay in touch</a:t>
            </a:r>
          </a:p>
          <a:p>
            <a:pPr lvl="0">
              <a:spcBef>
                <a:spcPts val="500"/>
              </a:spcBef>
            </a:pPr>
            <a:r>
              <a:rPr lang="en-GB" sz="1100" b="1" spc="10" dirty="0">
                <a:solidFill>
                  <a:srgbClr val="034B89"/>
                </a:solidFill>
                <a:latin typeface="Arial"/>
              </a:rPr>
              <a:t>       </a:t>
            </a:r>
            <a:r>
              <a:rPr lang="en-GB" sz="1100" b="1" spc="10" dirty="0">
                <a:solidFill>
                  <a:schemeClr val="accent2"/>
                </a:solidFill>
                <a:latin typeface="Arial"/>
              </a:rPr>
              <a:t>@EnvAgencySW</a:t>
            </a:r>
          </a:p>
          <a:p>
            <a:pPr lvl="0">
              <a:spcBef>
                <a:spcPts val="500"/>
              </a:spcBef>
            </a:pPr>
            <a:r>
              <a:rPr lang="en-GB" sz="1100" b="1" spc="10" dirty="0">
                <a:solidFill>
                  <a:schemeClr val="accent2"/>
                </a:solidFill>
                <a:latin typeface="Arial"/>
              </a:rPr>
              <a:t>       @environmentagencywessex</a:t>
            </a:r>
          </a:p>
          <a:p>
            <a:pPr lvl="0">
              <a:spcBef>
                <a:spcPts val="500"/>
              </a:spcBef>
            </a:pPr>
            <a:r>
              <a:rPr lang="en-GB" sz="1100" b="1" dirty="0">
                <a:solidFill>
                  <a:srgbClr val="002060"/>
                </a:solidFill>
                <a:latin typeface="Arial" panose="020B0604020202020204" pitchFamily="34" charset="0"/>
                <a:cs typeface="Arial" panose="020B0604020202020204" pitchFamily="34" charset="0"/>
              </a:rPr>
              <a:t>03708 506 506</a:t>
            </a:r>
          </a:p>
          <a:p>
            <a:pPr>
              <a:spcBef>
                <a:spcPts val="500"/>
              </a:spcBef>
            </a:pPr>
            <a:r>
              <a:rPr lang="en-GB" sz="1100" b="1" dirty="0">
                <a:solidFill>
                  <a:srgbClr val="002060"/>
                </a:solidFill>
                <a:latin typeface="Arial" panose="020B0604020202020204" pitchFamily="34" charset="0"/>
                <a:cs typeface="Arial" panose="020B0604020202020204" pitchFamily="34" charset="0"/>
                <a:hlinkClick r:id="rId14"/>
              </a:rPr>
              <a:t>wessexenquiries@environment-agency.gov.uk</a:t>
            </a:r>
            <a:endParaRPr lang="en-GB" sz="1100" b="1" dirty="0">
              <a:solidFill>
                <a:srgbClr val="002060"/>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DFC97F2A-DF55-0C0E-123E-EFF4A79D2DB4}"/>
              </a:ext>
            </a:extLst>
          </p:cNvPr>
          <p:cNvPicPr>
            <a:picLocks noChangeAspect="1"/>
          </p:cNvPicPr>
          <p:nvPr/>
        </p:nvPicPr>
        <p:blipFill>
          <a:blip r:embed="rId15"/>
          <a:stretch>
            <a:fillRect/>
          </a:stretch>
        </p:blipFill>
        <p:spPr>
          <a:xfrm>
            <a:off x="5996535" y="5626340"/>
            <a:ext cx="177441" cy="162222"/>
          </a:xfrm>
          <a:prstGeom prst="rect">
            <a:avLst/>
          </a:prstGeom>
        </p:spPr>
      </p:pic>
      <p:pic>
        <p:nvPicPr>
          <p:cNvPr id="1028" name="Picture 4" descr="Facebook Logo and symbol, meaning, history, PNG, brand">
            <a:extLst>
              <a:ext uri="{FF2B5EF4-FFF2-40B4-BE49-F238E27FC236}">
                <a16:creationId xmlns:a16="http://schemas.microsoft.com/office/drawing/2014/main" id="{36325777-1432-C2FF-7580-7A05A5ADEA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54440" y="5850958"/>
            <a:ext cx="274242" cy="1713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hlinkClick r:id="rId17"/>
          </p:cNvPr>
          <p:cNvPicPr>
            <a:picLocks noChangeAspect="1"/>
          </p:cNvPicPr>
          <p:nvPr/>
        </p:nvPicPr>
        <p:blipFill>
          <a:blip r:embed="rId18"/>
          <a:stretch>
            <a:fillRect/>
          </a:stretch>
        </p:blipFill>
        <p:spPr>
          <a:xfrm>
            <a:off x="9031605" y="5504680"/>
            <a:ext cx="876300" cy="584200"/>
          </a:xfrm>
          <a:prstGeom prst="rect">
            <a:avLst/>
          </a:prstGeom>
        </p:spPr>
      </p:pic>
      <p:pic>
        <p:nvPicPr>
          <p:cNvPr id="18" name="Picture 17">
            <a:extLst>
              <a:ext uri="{FF2B5EF4-FFF2-40B4-BE49-F238E27FC236}">
                <a16:creationId xmlns:a16="http://schemas.microsoft.com/office/drawing/2014/main" id="{90A27A5B-C2C2-0F5C-3341-44732DC29F22}"/>
              </a:ext>
            </a:extLst>
          </p:cNvPr>
          <p:cNvPicPr>
            <a:picLocks noChangeAspect="1"/>
          </p:cNvPicPr>
          <p:nvPr/>
        </p:nvPicPr>
        <p:blipFill>
          <a:blip r:embed="rId5">
            <a:lum bright="-20000" contrast="20000"/>
          </a:blip>
          <a:stretch>
            <a:fillRect/>
          </a:stretch>
        </p:blipFill>
        <p:spPr>
          <a:xfrm>
            <a:off x="4377278" y="5098993"/>
            <a:ext cx="710814" cy="1204204"/>
          </a:xfrm>
          <a:prstGeom prst="rect">
            <a:avLst/>
          </a:prstGeom>
          <a:noFill/>
        </p:spPr>
      </p:pic>
    </p:spTree>
    <p:extLst>
      <p:ext uri="{BB962C8B-B14F-4D97-AF65-F5344CB8AC3E}">
        <p14:creationId xmlns:p14="http://schemas.microsoft.com/office/powerpoint/2010/main" val="328205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238124" y="209549"/>
            <a:ext cx="10239375" cy="7143751"/>
          </a:xfrm>
          <a:prstGeom prst="rect">
            <a:avLst/>
          </a:prstGeom>
          <a:solidFill>
            <a:srgbClr val="E1F2F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Rectangle 17"/>
          <p:cNvSpPr/>
          <p:nvPr/>
        </p:nvSpPr>
        <p:spPr>
          <a:xfrm>
            <a:off x="5616276" y="304316"/>
            <a:ext cx="4767759" cy="5461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108000" rtlCol="0" anchor="t"/>
          <a:lstStyle/>
          <a:p>
            <a:pPr lvl="0">
              <a:spcBef>
                <a:spcPts val="400"/>
              </a:spcBef>
            </a:pPr>
            <a:r>
              <a:rPr lang="en-GB" sz="1400" b="1" spc="10" dirty="0">
                <a:solidFill>
                  <a:schemeClr val="accent2"/>
                </a:solidFill>
                <a:latin typeface="Arial"/>
              </a:rPr>
              <a:t>What can you do now and for the future?</a:t>
            </a: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chemeClr val="accent2"/>
              </a:solidFill>
              <a:latin typeface="Arial"/>
            </a:endParaRPr>
          </a:p>
          <a:p>
            <a:pPr>
              <a:spcBef>
                <a:spcPts val="300"/>
              </a:spcBef>
              <a:tabLst>
                <a:tab pos="263525" algn="l"/>
              </a:tabLst>
            </a:pPr>
            <a:br>
              <a:rPr lang="en-GB" sz="1400" b="1" spc="10" dirty="0">
                <a:solidFill>
                  <a:schemeClr val="accent2"/>
                </a:solidFill>
                <a:latin typeface="Arial"/>
              </a:rPr>
            </a:br>
            <a:endParaRPr lang="en-GB" sz="1400" b="1" spc="10" dirty="0">
              <a:solidFill>
                <a:schemeClr val="accent2"/>
              </a:solidFill>
              <a:latin typeface="Arial"/>
            </a:endParaRPr>
          </a:p>
          <a:p>
            <a:pPr>
              <a:spcBef>
                <a:spcPts val="300"/>
              </a:spcBef>
              <a:tabLst>
                <a:tab pos="263525" algn="l"/>
              </a:tabLst>
            </a:pPr>
            <a:br>
              <a:rPr lang="en-GB" sz="1100" b="1" dirty="0">
                <a:solidFill>
                  <a:schemeClr val="tx2"/>
                </a:solidFill>
                <a:latin typeface="Arial"/>
                <a:cs typeface="Arial"/>
              </a:rPr>
            </a:br>
            <a:r>
              <a:rPr lang="en-GB" sz="1100" b="1" dirty="0">
                <a:solidFill>
                  <a:schemeClr val="tx2"/>
                </a:solidFill>
                <a:latin typeface="Arial"/>
                <a:cs typeface="Arial"/>
              </a:rPr>
              <a:t>Chat to friends and neighbours about how you could help each other:</a:t>
            </a:r>
          </a:p>
          <a:p>
            <a:pPr marL="171450" indent="-171450">
              <a:spcBef>
                <a:spcPts val="300"/>
              </a:spcBef>
              <a:buFont typeface="Arial" panose="020B0604020202020204" pitchFamily="34" charset="0"/>
              <a:buChar char="•"/>
              <a:tabLst>
                <a:tab pos="263525" algn="l"/>
              </a:tabLst>
            </a:pPr>
            <a:r>
              <a:rPr lang="en-GB" sz="1100" dirty="0">
                <a:solidFill>
                  <a:schemeClr val="tx2"/>
                </a:solidFill>
                <a:latin typeface="Arial"/>
                <a:cs typeface="Arial"/>
              </a:rPr>
              <a:t>Who can help if I am away and can’t install PFR or move items in my home?</a:t>
            </a:r>
          </a:p>
          <a:p>
            <a:pPr marL="171450" indent="-171450">
              <a:spcBef>
                <a:spcPts val="300"/>
              </a:spcBef>
              <a:buFont typeface="Arial" panose="020B0604020202020204" pitchFamily="34" charset="0"/>
              <a:buChar char="•"/>
              <a:tabLst>
                <a:tab pos="263525" algn="l"/>
              </a:tabLst>
            </a:pPr>
            <a:r>
              <a:rPr lang="en-GB" sz="1100" dirty="0">
                <a:solidFill>
                  <a:schemeClr val="tx2"/>
                </a:solidFill>
                <a:latin typeface="Arial"/>
                <a:cs typeface="Arial"/>
              </a:rPr>
              <a:t>Do I have any elderly or vulnerable neighbours </a:t>
            </a:r>
            <a:br>
              <a:rPr lang="en-GB" sz="1100" dirty="0">
                <a:solidFill>
                  <a:schemeClr val="tx2"/>
                </a:solidFill>
                <a:latin typeface="Arial"/>
                <a:cs typeface="Arial"/>
              </a:rPr>
            </a:br>
            <a:r>
              <a:rPr lang="en-GB" sz="1100" dirty="0">
                <a:solidFill>
                  <a:schemeClr val="tx2"/>
                </a:solidFill>
                <a:latin typeface="Arial"/>
                <a:cs typeface="Arial"/>
              </a:rPr>
              <a:t>who may need extra help?</a:t>
            </a:r>
          </a:p>
          <a:p>
            <a:pPr marL="171450" indent="-171450">
              <a:spcBef>
                <a:spcPts val="300"/>
              </a:spcBef>
              <a:spcAft>
                <a:spcPts val="1200"/>
              </a:spcAft>
              <a:buFont typeface="Arial" panose="020B0604020202020204" pitchFamily="34" charset="0"/>
              <a:buChar char="•"/>
              <a:tabLst>
                <a:tab pos="263525" algn="l"/>
              </a:tabLst>
            </a:pPr>
            <a:r>
              <a:rPr lang="en-GB" sz="1100" dirty="0">
                <a:solidFill>
                  <a:schemeClr val="tx2"/>
                </a:solidFill>
                <a:latin typeface="Arial"/>
                <a:cs typeface="Arial"/>
              </a:rPr>
              <a:t>Do we have a community flood warden? If not, </a:t>
            </a:r>
            <a:br>
              <a:rPr lang="en-GB" sz="1100" dirty="0">
                <a:solidFill>
                  <a:schemeClr val="tx2"/>
                </a:solidFill>
                <a:latin typeface="Arial"/>
                <a:cs typeface="Arial"/>
              </a:rPr>
            </a:br>
            <a:r>
              <a:rPr lang="en-GB" sz="1100" dirty="0">
                <a:solidFill>
                  <a:schemeClr val="tx2"/>
                </a:solidFill>
                <a:latin typeface="Arial"/>
                <a:cs typeface="Arial"/>
              </a:rPr>
              <a:t>think about setting up a community flood group.</a:t>
            </a:r>
          </a:p>
          <a:p>
            <a:pPr lvl="0">
              <a:spcBef>
                <a:spcPts val="400"/>
              </a:spcBef>
            </a:pPr>
            <a:endParaRPr lang="en-GB" sz="1400" b="1" spc="10" dirty="0">
              <a:solidFill>
                <a:schemeClr val="accent2"/>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a:tabLst>
                <a:tab pos="263525" algn="l"/>
              </a:tabLst>
            </a:pPr>
            <a:br>
              <a:rPr lang="en-GB" sz="1400" b="1" spc="10" dirty="0">
                <a:solidFill>
                  <a:srgbClr val="034B89"/>
                </a:solidFill>
                <a:latin typeface="Arial"/>
              </a:rPr>
            </a:br>
            <a:br>
              <a:rPr lang="en-GB" sz="1050" b="1" spc="10" dirty="0">
                <a:solidFill>
                  <a:schemeClr val="tx2"/>
                </a:solidFill>
                <a:latin typeface="Arial"/>
              </a:rPr>
            </a:br>
            <a:endParaRPr lang="en-GB" sz="1050" b="1" spc="10" dirty="0">
              <a:solidFill>
                <a:schemeClr val="tx2"/>
              </a:solidFill>
              <a:latin typeface="Arial"/>
            </a:endParaRPr>
          </a:p>
          <a:p>
            <a:pPr>
              <a:tabLst>
                <a:tab pos="263525" algn="l"/>
              </a:tabLst>
            </a:pPr>
            <a:endParaRPr lang="en-GB" sz="1050" b="1" spc="10" dirty="0">
              <a:solidFill>
                <a:schemeClr val="tx2"/>
              </a:solidFill>
              <a:latin typeface="Arial"/>
              <a:cs typeface="Arial"/>
            </a:endParaRPr>
          </a:p>
          <a:p>
            <a:pPr>
              <a:tabLst>
                <a:tab pos="263525" algn="l"/>
              </a:tabLst>
            </a:pPr>
            <a:endParaRPr lang="en-GB" sz="1400" b="1" spc="10" dirty="0">
              <a:solidFill>
                <a:schemeClr val="accent2"/>
              </a:solidFill>
              <a:latin typeface="Arial"/>
              <a:cs typeface="Arial"/>
            </a:endParaRPr>
          </a:p>
        </p:txBody>
      </p:sp>
      <p:sp>
        <p:nvSpPr>
          <p:cNvPr id="30" name="Rectangle 29"/>
          <p:cNvSpPr/>
          <p:nvPr/>
        </p:nvSpPr>
        <p:spPr>
          <a:xfrm>
            <a:off x="355086" y="296286"/>
            <a:ext cx="4767760" cy="7028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108000" rtlCol="0" anchor="t"/>
          <a:lstStyle/>
          <a:p>
            <a:pPr lvl="0">
              <a:spcBef>
                <a:spcPts val="300"/>
              </a:spcBef>
            </a:pPr>
            <a:r>
              <a:rPr lang="en-GB" sz="1200" b="1" spc="10" dirty="0">
                <a:solidFill>
                  <a:schemeClr val="accent2"/>
                </a:solidFill>
                <a:latin typeface="Arial"/>
              </a:rPr>
              <a:t>Property Flood Resilience (PFR) and how you can repair your home to make it more resilient to flooding</a:t>
            </a:r>
          </a:p>
          <a:p>
            <a:pPr lvl="0">
              <a:spcBef>
                <a:spcPts val="300"/>
              </a:spcBef>
            </a:pPr>
            <a:endParaRPr lang="en-GB" sz="100" dirty="0">
              <a:solidFill>
                <a:srgbClr val="000000"/>
              </a:solidFill>
              <a:latin typeface="Arial"/>
              <a:cs typeface="Arial"/>
            </a:endParaRPr>
          </a:p>
          <a:p>
            <a:pPr lvl="0">
              <a:spcBef>
                <a:spcPts val="300"/>
              </a:spcBef>
            </a:pPr>
            <a:r>
              <a:rPr lang="en-GB" sz="1050" dirty="0">
                <a:solidFill>
                  <a:srgbClr val="000000"/>
                </a:solidFill>
                <a:latin typeface="Arial"/>
                <a:cs typeface="Arial"/>
              </a:rPr>
              <a:t>You may want to think about: </a:t>
            </a:r>
          </a:p>
          <a:p>
            <a:pPr marL="171450" lvl="0" indent="-171450">
              <a:spcBef>
                <a:spcPts val="300"/>
              </a:spcBef>
              <a:buFont typeface="Arial" panose="020B0604020202020204" pitchFamily="34" charset="0"/>
              <a:buChar char="•"/>
            </a:pPr>
            <a:r>
              <a:rPr lang="en-GB" sz="1050" dirty="0">
                <a:solidFill>
                  <a:srgbClr val="000000"/>
                </a:solidFill>
                <a:latin typeface="Arial"/>
                <a:cs typeface="Arial"/>
              </a:rPr>
              <a:t>Moving electrical sockets higher up the wall  </a:t>
            </a:r>
          </a:p>
          <a:p>
            <a:pPr marL="171450" lvl="0" indent="-171450">
              <a:spcBef>
                <a:spcPts val="300"/>
              </a:spcBef>
              <a:buFont typeface="Arial" panose="020B0604020202020204" pitchFamily="34" charset="0"/>
              <a:buChar char="•"/>
            </a:pPr>
            <a:r>
              <a:rPr lang="en-GB" sz="1050" dirty="0">
                <a:solidFill>
                  <a:srgbClr val="000000"/>
                </a:solidFill>
                <a:latin typeface="Arial"/>
                <a:cs typeface="Arial"/>
              </a:rPr>
              <a:t>Laying tiles and using rugs instead of carpets  </a:t>
            </a:r>
          </a:p>
          <a:p>
            <a:pPr marL="171450" lvl="0" indent="-171450">
              <a:spcBef>
                <a:spcPts val="300"/>
              </a:spcBef>
              <a:buFont typeface="Arial" panose="020B0604020202020204" pitchFamily="34" charset="0"/>
              <a:buChar char="•"/>
            </a:pPr>
            <a:r>
              <a:rPr lang="en-GB" sz="1050" dirty="0">
                <a:solidFill>
                  <a:srgbClr val="000000"/>
                </a:solidFill>
                <a:latin typeface="Arial"/>
                <a:cs typeface="Arial"/>
              </a:rPr>
              <a:t>Using water resistant plaster</a:t>
            </a:r>
          </a:p>
          <a:p>
            <a:pPr marL="171450" lvl="0" indent="-171450">
              <a:spcBef>
                <a:spcPts val="300"/>
              </a:spcBef>
              <a:buFont typeface="Arial" panose="020B0604020202020204" pitchFamily="34" charset="0"/>
              <a:buChar char="•"/>
            </a:pPr>
            <a:r>
              <a:rPr lang="en-GB" sz="1050" dirty="0">
                <a:solidFill>
                  <a:srgbClr val="000000"/>
                </a:solidFill>
                <a:latin typeface="Arial"/>
                <a:cs typeface="Arial"/>
              </a:rPr>
              <a:t>Fitting non-return valves to your pipes and drains  </a:t>
            </a:r>
          </a:p>
          <a:p>
            <a:pPr lvl="0">
              <a:spcBef>
                <a:spcPts val="300"/>
              </a:spcBef>
            </a:pPr>
            <a:endParaRPr lang="en-GB" sz="1050" dirty="0">
              <a:solidFill>
                <a:srgbClr val="000000"/>
              </a:solidFill>
              <a:latin typeface="Arial"/>
              <a:cs typeface="Arial"/>
            </a:endParaRPr>
          </a:p>
          <a:p>
            <a:pPr>
              <a:spcBef>
                <a:spcPts val="300"/>
              </a:spcBef>
            </a:pPr>
            <a:endParaRPr lang="en-GB" sz="1050" dirty="0">
              <a:solidFill>
                <a:srgbClr val="000000"/>
              </a:solidFill>
              <a:latin typeface="Arial"/>
              <a:cs typeface="Arial"/>
            </a:endParaRPr>
          </a:p>
          <a:p>
            <a:pPr>
              <a:spcBef>
                <a:spcPts val="300"/>
              </a:spcBef>
            </a:pPr>
            <a:endParaRPr lang="en-GB" sz="1050" dirty="0">
              <a:solidFill>
                <a:srgbClr val="000000"/>
              </a:solidFill>
              <a:latin typeface="Arial"/>
              <a:cs typeface="Arial"/>
            </a:endParaRPr>
          </a:p>
          <a:p>
            <a:pPr>
              <a:spcBef>
                <a:spcPts val="300"/>
              </a:spcBef>
            </a:pPr>
            <a:endParaRPr lang="en-GB" sz="1050" dirty="0">
              <a:solidFill>
                <a:srgbClr val="000000"/>
              </a:solidFill>
              <a:latin typeface="Arial"/>
              <a:cs typeface="Arial"/>
            </a:endParaRPr>
          </a:p>
          <a:p>
            <a:pPr>
              <a:spcBef>
                <a:spcPts val="300"/>
              </a:spcBef>
            </a:pPr>
            <a:r>
              <a:rPr lang="en-GB" sz="1050" dirty="0">
                <a:solidFill>
                  <a:srgbClr val="000000"/>
                </a:solidFill>
                <a:latin typeface="Arial"/>
                <a:cs typeface="Arial"/>
              </a:rPr>
              <a:t>In 2022, insurance industry organisation, Flood Re, introduced the</a:t>
            </a:r>
            <a:r>
              <a:rPr lang="en-GB" sz="1050" b="1" dirty="0">
                <a:solidFill>
                  <a:schemeClr val="accent2">
                    <a:lumMod val="75000"/>
                  </a:schemeClr>
                </a:solidFill>
                <a:latin typeface="Arial"/>
                <a:cs typeface="Arial"/>
              </a:rPr>
              <a:t> </a:t>
            </a:r>
            <a:r>
              <a:rPr lang="en-GB" sz="1050" dirty="0">
                <a:solidFill>
                  <a:srgbClr val="000000"/>
                </a:solidFill>
                <a:latin typeface="Arial"/>
                <a:cs typeface="Arial"/>
              </a:rPr>
              <a:t>Build Back Better scheme, which is designed to reduce the cost and impact of future floods by including property resilience measures as part of flood repairs. Find out more: </a:t>
            </a:r>
            <a:r>
              <a:rPr lang="en-GB" sz="1050" b="1" dirty="0">
                <a:solidFill>
                  <a:schemeClr val="accent2">
                    <a:lumMod val="75000"/>
                  </a:schemeClr>
                </a:solidFill>
                <a:latin typeface="Arial"/>
                <a:cs typeface="Arial"/>
                <a:hlinkClick r:id="rId3"/>
              </a:rPr>
              <a:t>www.floodre.co.uk/buildbackbetter/</a:t>
            </a:r>
            <a:endParaRPr lang="en-GB" sz="1050" b="1" dirty="0">
              <a:solidFill>
                <a:schemeClr val="accent2">
                  <a:lumMod val="75000"/>
                </a:schemeClr>
              </a:solidFill>
              <a:latin typeface="Arial"/>
              <a:cs typeface="Arial"/>
            </a:endParaRPr>
          </a:p>
          <a:p>
            <a:pPr>
              <a:spcBef>
                <a:spcPts val="300"/>
              </a:spcBef>
            </a:pPr>
            <a:r>
              <a:rPr lang="en-GB" sz="1050" dirty="0">
                <a:solidFill>
                  <a:srgbClr val="000000"/>
                </a:solidFill>
                <a:latin typeface="Arial"/>
                <a:cs typeface="Arial"/>
              </a:rPr>
              <a:t>For more helpful information on PFR visit:</a:t>
            </a:r>
          </a:p>
          <a:p>
            <a:pPr marL="171450" indent="-171450">
              <a:spcBef>
                <a:spcPts val="600"/>
              </a:spcBef>
              <a:buFont typeface="Arial" panose="020B0604020202020204" pitchFamily="34" charset="0"/>
              <a:buChar char="•"/>
            </a:pPr>
            <a:r>
              <a:rPr lang="en-GB" sz="1050" b="1" spc="10" dirty="0">
                <a:solidFill>
                  <a:srgbClr val="000000"/>
                </a:solidFill>
                <a:latin typeface="Arial"/>
                <a:hlinkClick r:id="rId4"/>
              </a:rPr>
              <a:t>www.thefloodhub.co.uk/property-flood-resilience-toolkit</a:t>
            </a:r>
            <a:endParaRPr lang="en-GB" sz="1050" b="1" spc="10" dirty="0">
              <a:solidFill>
                <a:srgbClr val="000000"/>
              </a:solidFill>
              <a:latin typeface="Arial"/>
            </a:endParaRPr>
          </a:p>
          <a:p>
            <a:pPr marL="171450" indent="-171450">
              <a:spcBef>
                <a:spcPts val="600"/>
              </a:spcBef>
              <a:buFont typeface="Arial" panose="020B0604020202020204" pitchFamily="34" charset="0"/>
              <a:buChar char="•"/>
            </a:pPr>
            <a:r>
              <a:rPr lang="en-GB" sz="1050" b="1" dirty="0">
                <a:solidFill>
                  <a:schemeClr val="accent2">
                    <a:lumMod val="75000"/>
                  </a:schemeClr>
                </a:solidFill>
                <a:latin typeface="Arial"/>
                <a:cs typeface="Arial"/>
                <a:hlinkClick r:id="rId5"/>
              </a:rPr>
              <a:t>www.floodmary.com</a:t>
            </a:r>
            <a:endParaRPr lang="en-GB" sz="1050" b="1" dirty="0">
              <a:solidFill>
                <a:schemeClr val="accent2">
                  <a:lumMod val="75000"/>
                </a:schemeClr>
              </a:solidFill>
              <a:latin typeface="Arial"/>
              <a:cs typeface="Arial"/>
            </a:endParaRPr>
          </a:p>
          <a:p>
            <a:pPr marL="171450" indent="-171450">
              <a:spcBef>
                <a:spcPts val="600"/>
              </a:spcBef>
              <a:buFont typeface="Arial" panose="020B0604020202020204" pitchFamily="34" charset="0"/>
              <a:buChar char="•"/>
            </a:pPr>
            <a:r>
              <a:rPr lang="en-GB" sz="1050" b="1" dirty="0">
                <a:solidFill>
                  <a:schemeClr val="accent2">
                    <a:lumMod val="75000"/>
                  </a:schemeClr>
                </a:solidFill>
                <a:latin typeface="Arial"/>
                <a:cs typeface="Arial"/>
                <a:hlinkClick r:id="rId6"/>
              </a:rPr>
              <a:t>www.befloodready.uk/about</a:t>
            </a:r>
            <a:r>
              <a:rPr lang="en-GB" sz="1050" b="1" dirty="0">
                <a:solidFill>
                  <a:schemeClr val="accent2">
                    <a:lumMod val="75000"/>
                  </a:schemeClr>
                </a:solidFill>
                <a:latin typeface="Arial"/>
                <a:cs typeface="Arial"/>
              </a:rPr>
              <a:t> </a:t>
            </a:r>
          </a:p>
          <a:p>
            <a:pPr marL="171450" indent="-171450">
              <a:spcBef>
                <a:spcPts val="600"/>
              </a:spcBef>
              <a:buFont typeface="Arial" panose="020B0604020202020204" pitchFamily="34" charset="0"/>
              <a:buChar char="•"/>
            </a:pPr>
            <a:endParaRPr lang="en-GB" sz="1050" b="1" dirty="0">
              <a:solidFill>
                <a:schemeClr val="accent2">
                  <a:lumMod val="75000"/>
                </a:schemeClr>
              </a:solidFill>
              <a:latin typeface="Arial"/>
              <a:cs typeface="Arial"/>
            </a:endParaRPr>
          </a:p>
          <a:p>
            <a:pPr marL="171450" indent="-171450">
              <a:spcBef>
                <a:spcPts val="600"/>
              </a:spcBef>
              <a:buFont typeface="Arial" panose="020B0604020202020204" pitchFamily="34" charset="0"/>
              <a:buChar char="•"/>
            </a:pPr>
            <a:endParaRPr lang="en-GB" sz="1100" b="1" dirty="0">
              <a:solidFill>
                <a:schemeClr val="accent2">
                  <a:lumMod val="75000"/>
                </a:schemeClr>
              </a:solidFill>
              <a:latin typeface="Arial"/>
              <a:cs typeface="Arial"/>
            </a:endParaRPr>
          </a:p>
          <a:p>
            <a:pPr marL="171450" indent="-171450">
              <a:spcBef>
                <a:spcPts val="600"/>
              </a:spcBef>
              <a:buFont typeface="Arial" panose="020B0604020202020204" pitchFamily="34" charset="0"/>
              <a:buChar char="•"/>
            </a:pPr>
            <a:endParaRPr lang="en-GB" sz="1100" b="1" dirty="0">
              <a:solidFill>
                <a:schemeClr val="accent2">
                  <a:lumMod val="75000"/>
                </a:schemeClr>
              </a:solidFill>
              <a:latin typeface="Arial"/>
              <a:cs typeface="Arial"/>
            </a:endParaRPr>
          </a:p>
          <a:p>
            <a:pPr marL="171450" indent="-171450">
              <a:spcBef>
                <a:spcPts val="600"/>
              </a:spcBef>
              <a:buFont typeface="Arial" panose="020B0604020202020204" pitchFamily="34" charset="0"/>
              <a:buChar char="•"/>
            </a:pPr>
            <a:endParaRPr lang="en-GB" sz="1100" b="1" dirty="0">
              <a:solidFill>
                <a:schemeClr val="accent2">
                  <a:lumMod val="75000"/>
                </a:schemeClr>
              </a:solidFill>
              <a:latin typeface="Arial"/>
              <a:cs typeface="Arial"/>
            </a:endParaRPr>
          </a:p>
          <a:p>
            <a:pPr>
              <a:spcBef>
                <a:spcPts val="600"/>
              </a:spcBef>
            </a:pPr>
            <a:endParaRPr lang="en-GB" sz="1100" b="1" dirty="0">
              <a:solidFill>
                <a:schemeClr val="accent2">
                  <a:lumMod val="75000"/>
                </a:schemeClr>
              </a:solidFill>
              <a:latin typeface="Arial"/>
              <a:cs typeface="Arial"/>
            </a:endParaRPr>
          </a:p>
          <a:p>
            <a:pPr lvl="0">
              <a:spcBef>
                <a:spcPts val="600"/>
              </a:spcBef>
            </a:pPr>
            <a:endParaRPr lang="en-GB" sz="1050" dirty="0">
              <a:solidFill>
                <a:srgbClr val="000000"/>
              </a:solidFill>
              <a:latin typeface="Arial"/>
              <a:cs typeface="Arial"/>
            </a:endParaRPr>
          </a:p>
        </p:txBody>
      </p:sp>
      <p:grpSp>
        <p:nvGrpSpPr>
          <p:cNvPr id="40" name="Group 39"/>
          <p:cNvGrpSpPr>
            <a:grpSpLocks noChangeAspect="1"/>
          </p:cNvGrpSpPr>
          <p:nvPr/>
        </p:nvGrpSpPr>
        <p:grpSpPr>
          <a:xfrm>
            <a:off x="1001346" y="1864643"/>
            <a:ext cx="3225537" cy="668739"/>
            <a:chOff x="5533974" y="5748927"/>
            <a:chExt cx="4612421" cy="1362077"/>
          </a:xfrm>
        </p:grpSpPr>
        <p:grpSp>
          <p:nvGrpSpPr>
            <p:cNvPr id="28" name="Group 27"/>
            <p:cNvGrpSpPr/>
            <p:nvPr/>
          </p:nvGrpSpPr>
          <p:grpSpPr>
            <a:xfrm>
              <a:off x="5533974" y="5748928"/>
              <a:ext cx="3192718" cy="1362076"/>
              <a:chOff x="3904884" y="5646034"/>
              <a:chExt cx="3192718" cy="1362076"/>
            </a:xfrm>
          </p:grpSpPr>
          <p:pic>
            <p:nvPicPr>
              <p:cNvPr id="26" name="Picture 25"/>
              <p:cNvPicPr>
                <a:picLocks noChangeAspect="1"/>
              </p:cNvPicPr>
              <p:nvPr/>
            </p:nvPicPr>
            <p:blipFill>
              <a:blip r:embed="rId7">
                <a:duotone>
                  <a:schemeClr val="accent2">
                    <a:shade val="45000"/>
                    <a:satMod val="135000"/>
                  </a:schemeClr>
                  <a:prstClr val="white"/>
                </a:duotone>
              </a:blip>
              <a:stretch>
                <a:fillRect/>
              </a:stretch>
            </p:blipFill>
            <p:spPr>
              <a:xfrm>
                <a:off x="5533974" y="5646035"/>
                <a:ext cx="1563628" cy="1362075"/>
              </a:xfrm>
              <a:prstGeom prst="rect">
                <a:avLst/>
              </a:prstGeom>
            </p:spPr>
          </p:pic>
          <p:pic>
            <p:nvPicPr>
              <p:cNvPr id="27" name="Picture 26"/>
              <p:cNvPicPr>
                <a:picLocks noChangeAspect="1"/>
              </p:cNvPicPr>
              <p:nvPr/>
            </p:nvPicPr>
            <p:blipFill>
              <a:blip r:embed="rId8">
                <a:duotone>
                  <a:schemeClr val="accent2">
                    <a:shade val="45000"/>
                    <a:satMod val="135000"/>
                  </a:schemeClr>
                  <a:prstClr val="white"/>
                </a:duotone>
              </a:blip>
              <a:stretch>
                <a:fillRect/>
              </a:stretch>
            </p:blipFill>
            <p:spPr>
              <a:xfrm>
                <a:off x="3904884" y="5646034"/>
                <a:ext cx="1629090" cy="1362074"/>
              </a:xfrm>
              <a:prstGeom prst="rect">
                <a:avLst/>
              </a:prstGeom>
            </p:spPr>
          </p:pic>
        </p:grpSp>
        <p:pic>
          <p:nvPicPr>
            <p:cNvPr id="20" name="Picture 19"/>
            <p:cNvPicPr>
              <a:picLocks noChangeAspect="1"/>
            </p:cNvPicPr>
            <p:nvPr/>
          </p:nvPicPr>
          <p:blipFill>
            <a:blip r:embed="rId9">
              <a:duotone>
                <a:schemeClr val="accent2">
                  <a:shade val="45000"/>
                  <a:satMod val="135000"/>
                </a:schemeClr>
                <a:prstClr val="white"/>
              </a:duotone>
            </a:blip>
            <a:stretch>
              <a:fillRect/>
            </a:stretch>
          </p:blipFill>
          <p:spPr>
            <a:xfrm>
              <a:off x="8728648" y="5748927"/>
              <a:ext cx="1417747" cy="1362075"/>
            </a:xfrm>
            <a:prstGeom prst="rect">
              <a:avLst/>
            </a:prstGeom>
          </p:spPr>
        </p:pic>
      </p:grpSp>
      <p:sp>
        <p:nvSpPr>
          <p:cNvPr id="3" name="Rectangle 2"/>
          <p:cNvSpPr/>
          <p:nvPr/>
        </p:nvSpPr>
        <p:spPr>
          <a:xfrm>
            <a:off x="656538" y="4570380"/>
            <a:ext cx="4573729" cy="261610"/>
          </a:xfrm>
          <a:prstGeom prst="rect">
            <a:avLst/>
          </a:prstGeom>
        </p:spPr>
        <p:txBody>
          <a:bodyPr wrap="square">
            <a:spAutoFit/>
          </a:bodyPr>
          <a:lstStyle/>
          <a:p>
            <a:pPr>
              <a:spcBef>
                <a:spcPts val="600"/>
              </a:spcBef>
              <a:tabLst>
                <a:tab pos="263525" algn="l"/>
              </a:tabLst>
            </a:pPr>
            <a:endParaRPr lang="en-GB" sz="1100" dirty="0">
              <a:solidFill>
                <a:schemeClr val="tx2"/>
              </a:solidFill>
              <a:latin typeface="Arial"/>
              <a:cs typeface="Arial"/>
            </a:endParaRPr>
          </a:p>
        </p:txBody>
      </p:sp>
      <p:pic>
        <p:nvPicPr>
          <p:cNvPr id="22" name="Picture 21"/>
          <p:cNvPicPr>
            <a:picLocks noChangeAspect="1"/>
          </p:cNvPicPr>
          <p:nvPr/>
        </p:nvPicPr>
        <p:blipFill rotWithShape="1">
          <a:blip r:embed="rId10"/>
          <a:srcRect l="2428" t="5678" r="2218"/>
          <a:stretch/>
        </p:blipFill>
        <p:spPr>
          <a:xfrm>
            <a:off x="355087" y="4214190"/>
            <a:ext cx="4767759" cy="1152939"/>
          </a:xfrm>
          <a:prstGeom prst="rect">
            <a:avLst/>
          </a:prstGeom>
        </p:spPr>
      </p:pic>
      <p:sp>
        <p:nvSpPr>
          <p:cNvPr id="31" name="Rectangle 30"/>
          <p:cNvSpPr/>
          <p:nvPr/>
        </p:nvSpPr>
        <p:spPr>
          <a:xfrm>
            <a:off x="301504" y="4214189"/>
            <a:ext cx="4786176" cy="11136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80000" tIns="46800" rtlCol="0" anchor="ctr"/>
          <a:lstStyle/>
          <a:p>
            <a:pPr lvl="0">
              <a:spcBef>
                <a:spcPts val="1000"/>
              </a:spcBef>
            </a:pPr>
            <a:r>
              <a:rPr lang="en-GB" sz="1200" b="1" spc="10" dirty="0">
                <a:solidFill>
                  <a:schemeClr val="accent2"/>
                </a:solidFill>
                <a:latin typeface="Arial"/>
              </a:rPr>
              <a:t>Recovering from a flood can be a very difficult time</a:t>
            </a:r>
          </a:p>
          <a:p>
            <a:pPr lvl="0">
              <a:spcBef>
                <a:spcPts val="1000"/>
              </a:spcBef>
            </a:pPr>
            <a:r>
              <a:rPr lang="en-GB" sz="1050" dirty="0">
                <a:solidFill>
                  <a:srgbClr val="000000"/>
                </a:solidFill>
                <a:latin typeface="Arial"/>
                <a:cs typeface="Arial"/>
              </a:rPr>
              <a:t>Emotional support might be helpful as flooding can affect you and your family’s health and wellbeing. This support could be from friends, family, </a:t>
            </a:r>
            <a:br>
              <a:rPr lang="en-GB" sz="1050" dirty="0">
                <a:solidFill>
                  <a:srgbClr val="000000"/>
                </a:solidFill>
                <a:latin typeface="Arial"/>
                <a:cs typeface="Arial"/>
              </a:rPr>
            </a:br>
            <a:r>
              <a:rPr lang="en-GB" sz="1050" dirty="0">
                <a:solidFill>
                  <a:srgbClr val="000000"/>
                </a:solidFill>
                <a:latin typeface="Arial"/>
                <a:cs typeface="Arial"/>
              </a:rPr>
              <a:t>a doctor, or from the Samaritans or Red Cross. </a:t>
            </a:r>
            <a:r>
              <a:rPr lang="en-US" sz="1050" dirty="0">
                <a:solidFill>
                  <a:srgbClr val="000000"/>
                </a:solidFill>
                <a:latin typeface="Arial"/>
                <a:cs typeface="Arial"/>
              </a:rPr>
              <a:t>You can also call the </a:t>
            </a:r>
            <a:r>
              <a:rPr lang="en-US" sz="1050" b="1" dirty="0">
                <a:solidFill>
                  <a:srgbClr val="000000"/>
                </a:solidFill>
                <a:latin typeface="Arial"/>
                <a:cs typeface="Arial"/>
              </a:rPr>
              <a:t>Mind Helpline: 0300 123 3393 (local call rate)</a:t>
            </a:r>
            <a:endParaRPr lang="en-GB" sz="1050" dirty="0">
              <a:solidFill>
                <a:srgbClr val="000000"/>
              </a:solidFill>
              <a:latin typeface="Arial"/>
              <a:cs typeface="Arial"/>
            </a:endParaRPr>
          </a:p>
        </p:txBody>
      </p:sp>
      <p:sp>
        <p:nvSpPr>
          <p:cNvPr id="11" name="Rectangle 10"/>
          <p:cNvSpPr/>
          <p:nvPr/>
        </p:nvSpPr>
        <p:spPr>
          <a:xfrm>
            <a:off x="5616275" y="682774"/>
            <a:ext cx="4767760" cy="2846933"/>
          </a:xfrm>
          <a:prstGeom prst="rect">
            <a:avLst/>
          </a:prstGeom>
          <a:solidFill>
            <a:schemeClr val="accent3">
              <a:lumMod val="20000"/>
              <a:lumOff val="80000"/>
            </a:schemeClr>
          </a:solidFill>
        </p:spPr>
        <p:txBody>
          <a:bodyPr wrap="square">
            <a:spAutoFit/>
          </a:bodyPr>
          <a:lstStyle/>
          <a:p>
            <a:pPr>
              <a:spcBef>
                <a:spcPts val="600"/>
              </a:spcBef>
              <a:tabLst>
                <a:tab pos="263525" algn="l"/>
              </a:tabLst>
            </a:pPr>
            <a:r>
              <a:rPr lang="en-GB" sz="1100" b="1" dirty="0">
                <a:solidFill>
                  <a:schemeClr val="tx2"/>
                </a:solidFill>
                <a:latin typeface="Arial"/>
                <a:cs typeface="Arial"/>
              </a:rPr>
              <a:t>You can find out more about the flood risk for your home and community.</a:t>
            </a:r>
          </a:p>
          <a:p>
            <a:pPr>
              <a:spcBef>
                <a:spcPts val="600"/>
              </a:spcBef>
              <a:tabLst>
                <a:tab pos="263525" algn="l"/>
              </a:tabLst>
            </a:pPr>
            <a:r>
              <a:rPr lang="en-GB" sz="1100" b="1" dirty="0">
                <a:solidFill>
                  <a:schemeClr val="tx2"/>
                </a:solidFill>
                <a:latin typeface="Arial"/>
                <a:cs typeface="Arial"/>
              </a:rPr>
              <a:t>You can sign up to receive free flood warnings for main river, sea and groundwater. (The Flood Warning Service does not include surface water flooding.)</a:t>
            </a:r>
          </a:p>
          <a:p>
            <a:pPr>
              <a:spcBef>
                <a:spcPts val="600"/>
              </a:spcBef>
              <a:tabLst>
                <a:tab pos="263525" algn="l"/>
              </a:tabLst>
            </a:pPr>
            <a:r>
              <a:rPr lang="en-GB" sz="1100" b="1" dirty="0">
                <a:solidFill>
                  <a:schemeClr val="tx2"/>
                </a:solidFill>
                <a:latin typeface="Arial"/>
                <a:cs typeface="Arial"/>
              </a:rPr>
              <a:t>Sign up to the </a:t>
            </a:r>
            <a:r>
              <a:rPr lang="en-GB" sz="1100" b="1" dirty="0" err="1">
                <a:solidFill>
                  <a:schemeClr val="tx2"/>
                </a:solidFill>
                <a:latin typeface="Arial"/>
                <a:cs typeface="Arial"/>
              </a:rPr>
              <a:t>MetOffice</a:t>
            </a:r>
            <a:r>
              <a:rPr lang="en-GB" sz="1100" b="1" dirty="0">
                <a:solidFill>
                  <a:schemeClr val="tx2"/>
                </a:solidFill>
                <a:latin typeface="Arial"/>
                <a:cs typeface="Arial"/>
              </a:rPr>
              <a:t> National Severe Weather Warning Service via </a:t>
            </a:r>
            <a:r>
              <a:rPr lang="en-GB" sz="1100" b="1" dirty="0">
                <a:solidFill>
                  <a:schemeClr val="tx2"/>
                </a:solidFill>
                <a:latin typeface="Arial"/>
                <a:cs typeface="Arial"/>
                <a:hlinkClick r:id="rId11"/>
              </a:rPr>
              <a:t>web</a:t>
            </a:r>
            <a:r>
              <a:rPr lang="en-GB" sz="1100" b="1" dirty="0">
                <a:solidFill>
                  <a:schemeClr val="tx2"/>
                </a:solidFill>
                <a:latin typeface="Arial"/>
                <a:cs typeface="Arial"/>
              </a:rPr>
              <a:t> or app </a:t>
            </a:r>
            <a:r>
              <a:rPr lang="en-GB" sz="1100" dirty="0">
                <a:solidFill>
                  <a:schemeClr val="tx2"/>
                </a:solidFill>
                <a:latin typeface="Arial"/>
                <a:cs typeface="Arial"/>
              </a:rPr>
              <a:t>to give you advance notice of heavy </a:t>
            </a:r>
            <a:br>
              <a:rPr lang="en-GB" sz="1100" dirty="0">
                <a:solidFill>
                  <a:schemeClr val="tx2"/>
                </a:solidFill>
                <a:latin typeface="Arial"/>
                <a:cs typeface="Arial"/>
              </a:rPr>
            </a:br>
            <a:r>
              <a:rPr lang="en-GB" sz="1100" dirty="0">
                <a:solidFill>
                  <a:schemeClr val="tx2"/>
                </a:solidFill>
                <a:latin typeface="Arial"/>
                <a:cs typeface="Arial"/>
              </a:rPr>
              <a:t>rainfall that could lead to surface water flooding.</a:t>
            </a:r>
          </a:p>
          <a:p>
            <a:pPr>
              <a:spcBef>
                <a:spcPts val="600"/>
              </a:spcBef>
              <a:tabLst>
                <a:tab pos="263525" algn="l"/>
              </a:tabLst>
            </a:pPr>
            <a:r>
              <a:rPr lang="en-GB" sz="1100" b="1" dirty="0">
                <a:solidFill>
                  <a:schemeClr val="tx2"/>
                </a:solidFill>
                <a:latin typeface="Arial"/>
                <a:cs typeface="Arial"/>
              </a:rPr>
              <a:t>Make sure you have a personal flood plan </a:t>
            </a:r>
            <a:br>
              <a:rPr lang="en-GB" sz="1100" b="1" dirty="0">
                <a:solidFill>
                  <a:schemeClr val="tx2"/>
                </a:solidFill>
                <a:latin typeface="Arial"/>
                <a:cs typeface="Arial"/>
              </a:rPr>
            </a:br>
            <a:r>
              <a:rPr lang="en-GB" sz="1100" dirty="0">
                <a:solidFill>
                  <a:schemeClr val="tx2"/>
                </a:solidFill>
                <a:latin typeface="Arial"/>
                <a:cs typeface="Arial"/>
              </a:rPr>
              <a:t>and a checklist of things you need should you </a:t>
            </a:r>
            <a:br>
              <a:rPr lang="en-GB" sz="1100" dirty="0">
                <a:solidFill>
                  <a:schemeClr val="tx2"/>
                </a:solidFill>
                <a:latin typeface="Arial"/>
                <a:cs typeface="Arial"/>
              </a:rPr>
            </a:br>
            <a:r>
              <a:rPr lang="en-GB" sz="1100" dirty="0">
                <a:solidFill>
                  <a:schemeClr val="tx2"/>
                </a:solidFill>
                <a:latin typeface="Arial"/>
                <a:cs typeface="Arial"/>
              </a:rPr>
              <a:t>need to leave your home.</a:t>
            </a:r>
          </a:p>
          <a:p>
            <a:pPr>
              <a:spcBef>
                <a:spcPts val="400"/>
              </a:spcBef>
              <a:tabLst>
                <a:tab pos="263525" algn="l"/>
              </a:tabLst>
            </a:pPr>
            <a:r>
              <a:rPr lang="en-GB" sz="1100" b="1" dirty="0">
                <a:solidFill>
                  <a:schemeClr val="tx2"/>
                </a:solidFill>
                <a:latin typeface="Arial"/>
                <a:cs typeface="Arial"/>
              </a:rPr>
              <a:t>It’s really easy to take these actions:</a:t>
            </a:r>
          </a:p>
          <a:p>
            <a:pPr>
              <a:spcBef>
                <a:spcPts val="400"/>
              </a:spcBef>
              <a:tabLst>
                <a:tab pos="263525" algn="l"/>
              </a:tabLst>
            </a:pPr>
            <a:r>
              <a:rPr lang="en-GB" sz="1100" dirty="0">
                <a:solidFill>
                  <a:schemeClr val="tx2"/>
                </a:solidFill>
                <a:latin typeface="Arial"/>
                <a:cs typeface="Arial"/>
              </a:rPr>
              <a:t>• Call </a:t>
            </a:r>
            <a:r>
              <a:rPr lang="en-GB" sz="1100" dirty="0" err="1">
                <a:solidFill>
                  <a:schemeClr val="tx2"/>
                </a:solidFill>
                <a:latin typeface="Arial"/>
                <a:cs typeface="Arial"/>
              </a:rPr>
              <a:t>Floodline</a:t>
            </a:r>
            <a:r>
              <a:rPr lang="en-GB" sz="1100" dirty="0">
                <a:solidFill>
                  <a:schemeClr val="tx2"/>
                </a:solidFill>
                <a:latin typeface="Arial"/>
                <a:cs typeface="Arial"/>
              </a:rPr>
              <a:t> on </a:t>
            </a:r>
            <a:r>
              <a:rPr lang="en-GB" sz="1100" b="1" dirty="0">
                <a:solidFill>
                  <a:schemeClr val="tx2"/>
                </a:solidFill>
                <a:latin typeface="Arial"/>
                <a:cs typeface="Arial"/>
              </a:rPr>
              <a:t>0345 988 1188</a:t>
            </a:r>
          </a:p>
          <a:p>
            <a:pPr>
              <a:spcBef>
                <a:spcPts val="400"/>
              </a:spcBef>
              <a:tabLst>
                <a:tab pos="263525" algn="l"/>
              </a:tabLst>
            </a:pPr>
            <a:r>
              <a:rPr lang="en-GB" sz="1100" dirty="0">
                <a:solidFill>
                  <a:schemeClr val="tx2"/>
                </a:solidFill>
                <a:latin typeface="Arial"/>
                <a:cs typeface="Arial"/>
              </a:rPr>
              <a:t>• </a:t>
            </a:r>
            <a:r>
              <a:rPr lang="en-GB" sz="1100" b="1" dirty="0">
                <a:solidFill>
                  <a:schemeClr val="accent2"/>
                </a:solidFill>
                <a:latin typeface="Arial"/>
                <a:cs typeface="Arial"/>
              </a:rPr>
              <a:t>www.gov.uk/flood </a:t>
            </a:r>
            <a:r>
              <a:rPr lang="en-GB" sz="1050" dirty="0">
                <a:solidFill>
                  <a:schemeClr val="tx2"/>
                </a:solidFill>
                <a:latin typeface="Arial"/>
                <a:cs typeface="Arial"/>
              </a:rPr>
              <a:t>and</a:t>
            </a:r>
            <a:r>
              <a:rPr lang="en-GB" sz="1100" b="1" dirty="0">
                <a:solidFill>
                  <a:schemeClr val="accent2"/>
                </a:solidFill>
                <a:latin typeface="Arial"/>
                <a:cs typeface="Arial"/>
              </a:rPr>
              <a:t> www.gov.uk/check-long-term-flood-risk </a:t>
            </a:r>
          </a:p>
        </p:txBody>
      </p:sp>
      <p:pic>
        <p:nvPicPr>
          <p:cNvPr id="15" name="Picture 14"/>
          <p:cNvPicPr>
            <a:picLocks noChangeAspect="1"/>
          </p:cNvPicPr>
          <p:nvPr/>
        </p:nvPicPr>
        <p:blipFill rotWithShape="1">
          <a:blip r:embed="rId12"/>
          <a:srcRect r="47097"/>
          <a:stretch/>
        </p:blipFill>
        <p:spPr>
          <a:xfrm>
            <a:off x="9039647" y="4409069"/>
            <a:ext cx="653610" cy="663692"/>
          </a:xfrm>
          <a:prstGeom prst="rect">
            <a:avLst/>
          </a:prstGeom>
        </p:spPr>
      </p:pic>
      <p:sp>
        <p:nvSpPr>
          <p:cNvPr id="9" name="Rectangle 8">
            <a:extLst>
              <a:ext uri="{FF2B5EF4-FFF2-40B4-BE49-F238E27FC236}">
                <a16:creationId xmlns:a16="http://schemas.microsoft.com/office/drawing/2014/main" id="{72A7A25E-EC80-1DF5-71FA-CC3729A96486}"/>
              </a:ext>
            </a:extLst>
          </p:cNvPr>
          <p:cNvSpPr/>
          <p:nvPr/>
        </p:nvSpPr>
        <p:spPr>
          <a:xfrm>
            <a:off x="351501" y="5296330"/>
            <a:ext cx="4770174" cy="2028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108000" rtlCol="0" anchor="t"/>
          <a:lstStyle/>
          <a:p>
            <a:pPr lvl="0">
              <a:spcBef>
                <a:spcPts val="300"/>
              </a:spcBef>
            </a:pPr>
            <a:r>
              <a:rPr lang="en-GB" sz="1200" b="1" spc="10" dirty="0">
                <a:solidFill>
                  <a:schemeClr val="accent2"/>
                </a:solidFill>
                <a:latin typeface="Arial"/>
              </a:rPr>
              <a:t>Further recovery advice</a:t>
            </a:r>
          </a:p>
          <a:p>
            <a:pPr>
              <a:spcBef>
                <a:spcPts val="300"/>
              </a:spcBef>
            </a:pPr>
            <a:r>
              <a:rPr lang="en-GB" sz="1050" dirty="0">
                <a:solidFill>
                  <a:srgbClr val="000000"/>
                </a:solidFill>
                <a:latin typeface="Arial"/>
                <a:cs typeface="Arial"/>
              </a:rPr>
              <a:t>For more helpful information, guidance, downloadable guides, case studies and factsheets visit:</a:t>
            </a:r>
            <a:endParaRPr lang="en-GB" sz="1400" b="1" spc="10" dirty="0">
              <a:solidFill>
                <a:schemeClr val="accent2"/>
              </a:solidFill>
              <a:latin typeface="Arial"/>
            </a:endParaRPr>
          </a:p>
          <a:p>
            <a:pPr marL="171450" indent="-171450">
              <a:spcBef>
                <a:spcPts val="600"/>
              </a:spcBef>
              <a:buFont typeface="Arial" panose="020B0604020202020204" pitchFamily="34" charset="0"/>
              <a:buChar char="•"/>
            </a:pPr>
            <a:r>
              <a:rPr lang="en-GB" sz="1050" b="1" spc="10" dirty="0">
                <a:solidFill>
                  <a:srgbClr val="034B89"/>
                </a:solidFill>
                <a:latin typeface="Arial"/>
                <a:hlinkClick r:id="rId13">
                  <a:extLst>
                    <a:ext uri="{A12FA001-AC4F-418D-AE19-62706E023703}">
                      <ahyp:hlinkClr xmlns:ahyp="http://schemas.microsoft.com/office/drawing/2018/hyperlinkcolor" val="tx"/>
                    </a:ext>
                  </a:extLst>
                </a:hlinkClick>
              </a:rPr>
              <a:t>www.nationalfloodforum.org.uk</a:t>
            </a:r>
            <a:r>
              <a:rPr lang="en-GB" sz="1050" b="1" spc="10" dirty="0">
                <a:solidFill>
                  <a:srgbClr val="034B89"/>
                </a:solidFill>
                <a:latin typeface="Arial"/>
              </a:rPr>
              <a:t> </a:t>
            </a:r>
            <a:r>
              <a:rPr lang="en-GB" sz="1050" b="1" spc="10" dirty="0">
                <a:solidFill>
                  <a:srgbClr val="000000"/>
                </a:solidFill>
                <a:latin typeface="Arial"/>
              </a:rPr>
              <a:t>charity that supports people at risk of flooding and operates an office hours helpline, </a:t>
            </a:r>
            <a:br>
              <a:rPr lang="en-GB" sz="1050" b="1" spc="10" dirty="0">
                <a:solidFill>
                  <a:srgbClr val="000000"/>
                </a:solidFill>
                <a:latin typeface="Arial"/>
              </a:rPr>
            </a:br>
            <a:r>
              <a:rPr lang="en-GB" sz="1050" b="1" spc="10" dirty="0">
                <a:solidFill>
                  <a:srgbClr val="000000"/>
                </a:solidFill>
                <a:latin typeface="Arial"/>
              </a:rPr>
              <a:t>01299 403 055 open 9am – 5pm, Monday to Friday. </a:t>
            </a:r>
            <a:r>
              <a:rPr lang="en-GB" sz="1050" b="1" spc="10" dirty="0">
                <a:solidFill>
                  <a:srgbClr val="034B89"/>
                </a:solidFill>
                <a:latin typeface="Arial"/>
                <a:hlinkClick r:id="rId14">
                  <a:extLst>
                    <a:ext uri="{A12FA001-AC4F-418D-AE19-62706E023703}">
                      <ahyp:hlinkClr xmlns:ahyp="http://schemas.microsoft.com/office/drawing/2018/hyperlinkcolor" val="tx"/>
                    </a:ext>
                  </a:extLst>
                </a:hlinkClick>
              </a:rPr>
              <a:t>www.floodmary.com/help-and-resources/after-a-flood</a:t>
            </a:r>
            <a:endParaRPr lang="en-GB" sz="1050" b="1" spc="10" dirty="0">
              <a:solidFill>
                <a:srgbClr val="034B89"/>
              </a:solidFill>
              <a:latin typeface="Arial"/>
            </a:endParaRPr>
          </a:p>
          <a:p>
            <a:pPr marL="171450" indent="-171450">
              <a:spcBef>
                <a:spcPts val="600"/>
              </a:spcBef>
              <a:buFont typeface="Arial" panose="020B0604020202020204" pitchFamily="34" charset="0"/>
              <a:buChar char="•"/>
            </a:pPr>
            <a:r>
              <a:rPr lang="en-GB" sz="1050" b="1" spc="10" dirty="0">
                <a:solidFill>
                  <a:srgbClr val="034B89"/>
                </a:solidFill>
                <a:latin typeface="Arial"/>
                <a:hlinkClick r:id="rId15">
                  <a:extLst>
                    <a:ext uri="{A12FA001-AC4F-418D-AE19-62706E023703}">
                      <ahyp:hlinkClr xmlns:ahyp="http://schemas.microsoft.com/office/drawing/2018/hyperlinkcolor" val="tx"/>
                    </a:ext>
                  </a:extLst>
                </a:hlinkClick>
              </a:rPr>
              <a:t>www.gov.uk/after-flood</a:t>
            </a:r>
            <a:endParaRPr lang="en-GB" sz="1050" b="1" spc="10" dirty="0">
              <a:solidFill>
                <a:srgbClr val="034B89"/>
              </a:solidFill>
              <a:latin typeface="Arial"/>
            </a:endParaRPr>
          </a:p>
          <a:p>
            <a:pPr marL="171450" indent="-171450">
              <a:spcBef>
                <a:spcPts val="600"/>
              </a:spcBef>
              <a:buFont typeface="Arial" panose="020B0604020202020204" pitchFamily="34" charset="0"/>
              <a:buChar char="•"/>
            </a:pPr>
            <a:r>
              <a:rPr lang="en-GB" sz="1050" b="1" spc="10" dirty="0">
                <a:solidFill>
                  <a:srgbClr val="034B89"/>
                </a:solidFill>
                <a:latin typeface="Arial"/>
                <a:hlinkClick r:id="rId16"/>
              </a:rPr>
              <a:t>www.gov.uk/government/publications/flooding-and-health-public-advice</a:t>
            </a:r>
            <a:r>
              <a:rPr lang="en-GB" sz="1050" b="1" spc="10" dirty="0">
                <a:solidFill>
                  <a:srgbClr val="034B89"/>
                </a:solidFill>
                <a:latin typeface="Arial"/>
              </a:rPr>
              <a:t> </a:t>
            </a:r>
          </a:p>
          <a:p>
            <a:pPr marL="285750" indent="-285750">
              <a:buFont typeface="Arial" panose="020B0604020202020204" pitchFamily="34" charset="0"/>
              <a:buChar char="•"/>
            </a:pPr>
            <a:endParaRPr lang="en-GB" sz="1100" b="1" spc="10" dirty="0">
              <a:solidFill>
                <a:srgbClr val="000000"/>
              </a:solidFill>
              <a:latin typeface="Arial"/>
            </a:endParaRPr>
          </a:p>
        </p:txBody>
      </p:sp>
      <p:pic>
        <p:nvPicPr>
          <p:cNvPr id="12" name="Picture 11"/>
          <p:cNvPicPr>
            <a:picLocks noChangeAspect="1"/>
          </p:cNvPicPr>
          <p:nvPr/>
        </p:nvPicPr>
        <p:blipFill rotWithShape="1">
          <a:blip r:embed="rId17"/>
          <a:srcRect l="51580"/>
          <a:stretch/>
        </p:blipFill>
        <p:spPr>
          <a:xfrm>
            <a:off x="9675852" y="4403521"/>
            <a:ext cx="597320" cy="662698"/>
          </a:xfrm>
          <a:prstGeom prst="rect">
            <a:avLst/>
          </a:prstGeom>
        </p:spPr>
      </p:pic>
      <p:grpSp>
        <p:nvGrpSpPr>
          <p:cNvPr id="6" name="Group 5">
            <a:extLst>
              <a:ext uri="{FF2B5EF4-FFF2-40B4-BE49-F238E27FC236}">
                <a16:creationId xmlns:a16="http://schemas.microsoft.com/office/drawing/2014/main" id="{31029671-758A-EDCA-0E0C-D7DE9F78C606}"/>
              </a:ext>
            </a:extLst>
          </p:cNvPr>
          <p:cNvGrpSpPr/>
          <p:nvPr/>
        </p:nvGrpSpPr>
        <p:grpSpPr>
          <a:xfrm>
            <a:off x="8815061" y="1938482"/>
            <a:ext cx="1571293" cy="1315081"/>
            <a:chOff x="3513737" y="1341614"/>
            <a:chExt cx="1588897" cy="1393038"/>
          </a:xfrm>
        </p:grpSpPr>
        <p:pic>
          <p:nvPicPr>
            <p:cNvPr id="7" name="Picture 6">
              <a:extLst>
                <a:ext uri="{FF2B5EF4-FFF2-40B4-BE49-F238E27FC236}">
                  <a16:creationId xmlns:a16="http://schemas.microsoft.com/office/drawing/2014/main" id="{A3594C9F-58BF-676B-D376-E6AD745D88F4}"/>
                </a:ext>
              </a:extLst>
            </p:cNvPr>
            <p:cNvPicPr>
              <a:picLocks noChangeAspect="1"/>
            </p:cNvPicPr>
            <p:nvPr/>
          </p:nvPicPr>
          <p:blipFill rotWithShape="1">
            <a:blip r:embed="rId18"/>
            <a:srcRect b="13333"/>
            <a:stretch/>
          </p:blipFill>
          <p:spPr>
            <a:xfrm>
              <a:off x="3740839" y="1341614"/>
              <a:ext cx="1079500" cy="891540"/>
            </a:xfrm>
            <a:prstGeom prst="rect">
              <a:avLst/>
            </a:prstGeom>
          </p:spPr>
        </p:pic>
        <p:sp>
          <p:nvSpPr>
            <p:cNvPr id="8" name="Rectangle 7">
              <a:extLst>
                <a:ext uri="{FF2B5EF4-FFF2-40B4-BE49-F238E27FC236}">
                  <a16:creationId xmlns:a16="http://schemas.microsoft.com/office/drawing/2014/main" id="{3D4B871D-38BB-9F96-6A26-A6D4B0ABC3A5}"/>
                </a:ext>
              </a:extLst>
            </p:cNvPr>
            <p:cNvSpPr/>
            <p:nvPr/>
          </p:nvSpPr>
          <p:spPr>
            <a:xfrm>
              <a:off x="3513737" y="2226821"/>
              <a:ext cx="1588897" cy="507831"/>
            </a:xfrm>
            <a:prstGeom prst="rect">
              <a:avLst/>
            </a:prstGeom>
          </p:spPr>
          <p:txBody>
            <a:bodyPr wrap="none">
              <a:spAutoFit/>
            </a:bodyPr>
            <a:lstStyle/>
            <a:p>
              <a:pPr algn="ctr"/>
              <a:r>
                <a:rPr lang="en-GB" sz="900" b="1" dirty="0">
                  <a:solidFill>
                    <a:schemeClr val="tx2"/>
                  </a:solidFill>
                  <a:latin typeface="Arial"/>
                  <a:cs typeface="Arial"/>
                </a:rPr>
                <a:t>FLOODING IS EXPECTED</a:t>
              </a:r>
              <a:br>
                <a:rPr lang="en-GB" sz="900" b="1" dirty="0">
                  <a:solidFill>
                    <a:schemeClr val="tx2"/>
                  </a:solidFill>
                  <a:latin typeface="Arial"/>
                  <a:cs typeface="Arial"/>
                </a:rPr>
              </a:br>
              <a:r>
                <a:rPr lang="en-GB" sz="900" b="1" dirty="0">
                  <a:solidFill>
                    <a:schemeClr val="tx2"/>
                  </a:solidFill>
                  <a:latin typeface="Arial"/>
                  <a:cs typeface="Arial"/>
                </a:rPr>
                <a:t>IMMEDIATE ACTION </a:t>
              </a:r>
            </a:p>
            <a:p>
              <a:pPr algn="ctr"/>
              <a:r>
                <a:rPr lang="en-GB" sz="900" b="1" dirty="0">
                  <a:solidFill>
                    <a:schemeClr val="tx2"/>
                  </a:solidFill>
                  <a:latin typeface="Arial"/>
                  <a:cs typeface="Arial"/>
                </a:rPr>
                <a:t>REQUIRED</a:t>
              </a:r>
              <a:endParaRPr lang="en-US" sz="900" dirty="0"/>
            </a:p>
          </p:txBody>
        </p:sp>
      </p:grpSp>
      <p:sp>
        <p:nvSpPr>
          <p:cNvPr id="10" name="Rectangle 9">
            <a:extLst>
              <a:ext uri="{FF2B5EF4-FFF2-40B4-BE49-F238E27FC236}">
                <a16:creationId xmlns:a16="http://schemas.microsoft.com/office/drawing/2014/main" id="{D443A7A2-0773-471C-993D-8AA26C1E68EB}"/>
              </a:ext>
            </a:extLst>
          </p:cNvPr>
          <p:cNvSpPr/>
          <p:nvPr/>
        </p:nvSpPr>
        <p:spPr>
          <a:xfrm>
            <a:off x="5615106" y="5233916"/>
            <a:ext cx="4768929" cy="2039020"/>
          </a:xfrm>
          <a:prstGeom prst="rect">
            <a:avLst/>
          </a:prstGeom>
          <a:solidFill>
            <a:schemeClr val="accent3">
              <a:lumMod val="20000"/>
              <a:lumOff val="80000"/>
            </a:schemeClr>
          </a:solidFill>
        </p:spPr>
        <p:txBody>
          <a:bodyPr wrap="square">
            <a:spAutoFit/>
          </a:bodyPr>
          <a:lstStyle/>
          <a:p>
            <a:pPr lvl="0">
              <a:spcBef>
                <a:spcPts val="300"/>
              </a:spcBef>
            </a:pPr>
            <a:r>
              <a:rPr lang="en-GB" sz="1400" b="1" spc="10" dirty="0">
                <a:solidFill>
                  <a:schemeClr val="accent2"/>
                </a:solidFill>
                <a:latin typeface="Arial"/>
              </a:rPr>
              <a:t>What does the Environment Agency do after a flood?</a:t>
            </a:r>
          </a:p>
          <a:p>
            <a:pPr>
              <a:spcBef>
                <a:spcPts val="300"/>
              </a:spcBef>
            </a:pPr>
            <a:r>
              <a:rPr lang="en-GB" sz="1050" b="0" i="0" dirty="0">
                <a:solidFill>
                  <a:srgbClr val="000000"/>
                </a:solidFill>
                <a:effectLst/>
                <a:latin typeface="Arial" panose="020B0604020202020204" pitchFamily="34" charset="0"/>
              </a:rPr>
              <a:t>Following a flood event, the Environment Agency collects information on the sources and timings of flooding so we can make improvements to our Flood Warning Service.</a:t>
            </a:r>
          </a:p>
          <a:p>
            <a:pPr>
              <a:spcBef>
                <a:spcPts val="300"/>
              </a:spcBef>
            </a:pPr>
            <a:r>
              <a:rPr lang="en-GB" sz="1050" dirty="0">
                <a:solidFill>
                  <a:srgbClr val="000000"/>
                </a:solidFill>
                <a:latin typeface="Arial" panose="020B0604020202020204" pitchFamily="34" charset="0"/>
              </a:rPr>
              <a:t>There may be an investigation, led by Wiltshire Council, to examine the circumstances leading up to and during the flooding. They will work closely with partners including the Environment Agency.</a:t>
            </a:r>
          </a:p>
          <a:p>
            <a:pPr>
              <a:spcBef>
                <a:spcPts val="300"/>
              </a:spcBef>
            </a:pPr>
            <a:r>
              <a:rPr lang="en-GB" sz="1050" b="0" i="0" dirty="0">
                <a:solidFill>
                  <a:srgbClr val="000000"/>
                </a:solidFill>
                <a:effectLst/>
                <a:latin typeface="Arial" panose="020B0604020202020204" pitchFamily="34" charset="0"/>
              </a:rPr>
              <a:t>You can help us gather data by always reporting flooding to our incident hotline </a:t>
            </a:r>
            <a:r>
              <a:rPr lang="en-GB" sz="1050" b="1" i="0" dirty="0">
                <a:solidFill>
                  <a:srgbClr val="034B89"/>
                </a:solidFill>
                <a:effectLst/>
                <a:latin typeface="Arial" panose="020B0604020202020204" pitchFamily="34" charset="0"/>
              </a:rPr>
              <a:t>0800 807060</a:t>
            </a:r>
            <a:r>
              <a:rPr lang="en-GB" sz="1050" b="0" i="0" dirty="0">
                <a:solidFill>
                  <a:srgbClr val="000000"/>
                </a:solidFill>
                <a:effectLst/>
                <a:latin typeface="Arial" panose="020B0604020202020204" pitchFamily="34" charset="0"/>
              </a:rPr>
              <a:t>, reportin</a:t>
            </a:r>
            <a:r>
              <a:rPr lang="en-GB" sz="1050" dirty="0">
                <a:solidFill>
                  <a:srgbClr val="000000"/>
                </a:solidFill>
                <a:latin typeface="Arial" panose="020B0604020202020204" pitchFamily="34" charset="0"/>
              </a:rPr>
              <a:t>g online at </a:t>
            </a:r>
            <a:r>
              <a:rPr lang="en-GB" sz="1050" b="1" dirty="0">
                <a:solidFill>
                  <a:srgbClr val="034B89"/>
                </a:solidFill>
                <a:latin typeface="Arial" panose="020B0604020202020204" pitchFamily="34" charset="0"/>
                <a:hlinkClick r:id="rId19" action="ppaction://hlinkfile"/>
              </a:rPr>
              <a:t>swim.geowessex.com </a:t>
            </a:r>
            <a:r>
              <a:rPr lang="en-GB" sz="1050" b="0" i="0" dirty="0">
                <a:solidFill>
                  <a:srgbClr val="000000"/>
                </a:solidFill>
                <a:effectLst/>
                <a:latin typeface="Arial" panose="020B0604020202020204" pitchFamily="34" charset="0"/>
              </a:rPr>
              <a:t>or emailing us photos of flooding with location information to </a:t>
            </a:r>
            <a:r>
              <a:rPr lang="en-GB" sz="1050" b="1" i="0" dirty="0">
                <a:solidFill>
                  <a:srgbClr val="034B89"/>
                </a:solidFill>
                <a:effectLst/>
                <a:latin typeface="Arial" panose="020B0604020202020204" pitchFamily="34" charset="0"/>
                <a:hlinkClick r:id="rId20"/>
              </a:rPr>
              <a:t>wessexenquiries@environment-agency.gov.uk</a:t>
            </a:r>
            <a:endParaRPr lang="en-GB" sz="1050" dirty="0">
              <a:solidFill>
                <a:srgbClr val="000000"/>
              </a:solidFill>
              <a:latin typeface="Arial"/>
              <a:cs typeface="Arial"/>
            </a:endParaRPr>
          </a:p>
        </p:txBody>
      </p:sp>
    </p:spTree>
    <p:extLst>
      <p:ext uri="{BB962C8B-B14F-4D97-AF65-F5344CB8AC3E}">
        <p14:creationId xmlns:p14="http://schemas.microsoft.com/office/powerpoint/2010/main" val="3502484638"/>
      </p:ext>
    </p:extLst>
  </p:cSld>
  <p:clrMapOvr>
    <a:masterClrMapping/>
  </p:clrMapOvr>
</p:sld>
</file>

<file path=ppt/theme/theme1.xml><?xml version="1.0" encoding="utf-8"?>
<a:theme xmlns:a="http://schemas.openxmlformats.org/drawingml/2006/main" name="Office Theme">
  <a:themeElements>
    <a:clrScheme name="Environment Agency">
      <a:dk1>
        <a:srgbClr val="7F7F7F"/>
      </a:dk1>
      <a:lt1>
        <a:srgbClr val="FFFFFF"/>
      </a:lt1>
      <a:dk2>
        <a:srgbClr val="000000"/>
      </a:dk2>
      <a:lt2>
        <a:srgbClr val="7F7F7F"/>
      </a:lt2>
      <a:accent1>
        <a:srgbClr val="00AF41"/>
      </a:accent1>
      <a:accent2>
        <a:srgbClr val="034B89"/>
      </a:accent2>
      <a:accent3>
        <a:srgbClr val="00AEEF"/>
      </a:accent3>
      <a:accent4>
        <a:srgbClr val="D95F15"/>
      </a:accent4>
      <a:accent5>
        <a:srgbClr val="D21034"/>
      </a:accent5>
      <a:accent6>
        <a:srgbClr val="B2C326"/>
      </a:accent6>
      <a:hlink>
        <a:srgbClr val="034B89"/>
      </a:hlink>
      <a:folHlink>
        <a:srgbClr val="00AF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C9F783B58DAA3248BF280948F5A31BD6" ma:contentTypeVersion="16" ma:contentTypeDescription="Create a new document." ma:contentTypeScope="" ma:versionID="8767f70b54845ebc3044d2eb40ca232f">
  <xsd:schema xmlns:xsd="http://www.w3.org/2001/XMLSchema" xmlns:xs="http://www.w3.org/2001/XMLSchema" xmlns:p="http://schemas.microsoft.com/office/2006/metadata/properties" xmlns:ns2="662745e8-e224-48e8-a2e3-254862b8c2f5" xmlns:ns3="01815159-864c-40af-9932-a48855823272" xmlns:ns4="509d8771-36ef-4772-9475-a7b8d9a09512" targetNamespace="http://schemas.microsoft.com/office/2006/metadata/properties" ma:root="true" ma:fieldsID="9387a11d36655b240cc4720a397aa753" ns2:_="" ns3:_="" ns4:_="">
    <xsd:import namespace="662745e8-e224-48e8-a2e3-254862b8c2f5"/>
    <xsd:import namespace="01815159-864c-40af-9932-a48855823272"/>
    <xsd:import namespace="509d8771-36ef-4772-9475-a7b8d9a09512"/>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cfe28df-0d43-40d4-85a7-b51575176d1c}" ma:internalName="TaxCatchAll" ma:showField="CatchAllData" ma:web="509d8771-36ef-4772-9475-a7b8d9a095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cfe28df-0d43-40d4-85a7-b51575176d1c}" ma:internalName="TaxCatchAllLabel" ma:readOnly="true" ma:showField="CatchAllDataLabel" ma:web="509d8771-36ef-4772-9475-a7b8d9a09512">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Community|144ac7d7-0b9a-42f9-9385-2935294b6de3"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Flood Resilience Engagement Advisor Network" ma:internalName="Team">
      <xsd:simpleType>
        <xsd:restriction base="dms:Text"/>
      </xsd:simpleType>
    </xsd:element>
    <xsd:element name="Topic" ma:index="20" nillable="true" ma:displayName="Topic" ma:default="ETR"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EA|d5f78ddb-b1b6-4328-9877-d7e3ed06fdac"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815159-864c-40af-9932-a48855823272"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9d8771-36ef-4772-9475-a7b8d9a09512"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ETR</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Value>6</Value>
      <Value>10</Value>
      <Value>9</Value>
      <Value>8</Value>
      <Value>7</Value>
    </TaxCatchAll>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EA</TermName>
          <TermId xmlns="http://schemas.microsoft.com/office/infopath/2007/PartnerControls">d5f78ddb-b1b6-4328-9877-d7e3ed06fdac</TermId>
        </TermInfo>
      </Terms>
    </fe59e9859d6a491389c5b03567f5dda5>
    <Team xmlns="662745e8-e224-48e8-a2e3-254862b8c2f5">Flood Resilience Engagement Advisor Network</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Community</TermName>
          <TermId xmlns="http://schemas.microsoft.com/office/infopath/2007/PartnerControls">144ac7d7-0b9a-42f9-9385-2935294b6de3</TermId>
        </TermInfo>
      </Terms>
    </n7493b4506bf40e28c373b1e51a33445>
  </documentManagement>
</p:properties>
</file>

<file path=customXml/item3.xml><?xml version="1.0" encoding="utf-8"?>
<?mso-contentType ?>
<SharedContentType xmlns="Microsoft.SharePoint.Taxonomy.ContentTypeSync" SourceId="d1117845-93f6-4da3-abaa-fcb4fa669c78" ContentTypeId="0x010100A5BF1C78D9F64B679A5EBDE1C6598EBC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3069E-03EB-4CCE-A706-D6667F6B9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745e8-e224-48e8-a2e3-254862b8c2f5"/>
    <ds:schemaRef ds:uri="01815159-864c-40af-9932-a48855823272"/>
    <ds:schemaRef ds:uri="509d8771-36ef-4772-9475-a7b8d9a09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CCF7DA-A7A5-4FFD-9E43-2491ED405CE6}">
  <ds:schemaRefs>
    <ds:schemaRef ds:uri="12d31bb5-0e23-443c-85e6-9cb1560b6540"/>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662745e8-e224-48e8-a2e3-254862b8c2f5"/>
  </ds:schemaRefs>
</ds:datastoreItem>
</file>

<file path=customXml/itemProps3.xml><?xml version="1.0" encoding="utf-8"?>
<ds:datastoreItem xmlns:ds="http://schemas.openxmlformats.org/officeDocument/2006/customXml" ds:itemID="{024A190E-1CAE-4B1A-A58A-A3733995D186}">
  <ds:schemaRefs>
    <ds:schemaRef ds:uri="Microsoft.SharePoint.Taxonomy.ContentTypeSync"/>
  </ds:schemaRefs>
</ds:datastoreItem>
</file>

<file path=customXml/itemProps4.xml><?xml version="1.0" encoding="utf-8"?>
<ds:datastoreItem xmlns:ds="http://schemas.openxmlformats.org/officeDocument/2006/customXml" ds:itemID="{45AA34B2-C75A-45A8-BA9F-8857D95EE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2879</TotalTime>
  <Words>942</Words>
  <Application>Microsoft Macintosh PowerPoint</Application>
  <PresentationFormat>Custom</PresentationFormat>
  <Paragraphs>89</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ArialMT</vt:lpstr>
      <vt:lpstr>Calibri</vt:lpstr>
      <vt:lpstr>Office Theme</vt:lpstr>
      <vt:lpstr>PowerPoint Presentation</vt:lpstr>
      <vt:lpstr>PowerPoint Presentation</vt:lpstr>
    </vt:vector>
  </TitlesOfParts>
  <Company>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mac3</dc:creator>
  <cp:lastModifiedBy>Hema Stanley</cp:lastModifiedBy>
  <cp:revision>192</cp:revision>
  <cp:lastPrinted>2017-05-08T14:15:47Z</cp:lastPrinted>
  <dcterms:created xsi:type="dcterms:W3CDTF">2017-03-30T10:16:37Z</dcterms:created>
  <dcterms:modified xsi:type="dcterms:W3CDTF">2024-05-10T14:17:36Z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0x010100A5BF1C78D9F64B679A5EBDE1C6598EBC0100C9F783B58DAA3248BF280948F5A31BD6</vt:lpwstr>
  </property>
  <property fmtid="{D5CDD505-2E9C-101B-9397-08002B2CF9AE}" pid="3" name="_dlc_DocIdItemGuid">
    <vt:lpwstr>d8761e12-886b-448d-bf5b-e35af4c2783a</vt:lpwstr>
  </property>
  <property fmtid="{D5CDD505-2E9C-101B-9397-08002B2CF9AE}" pid="4" name="Distribution">
    <vt:lpwstr>9;#Internal Defra Group|0867f7b3-e76e-40ca-bb1f-5ba341a49230</vt:lpwstr>
  </property>
  <property fmtid="{D5CDD505-2E9C-101B-9397-08002B2CF9AE}" pid="5" name="HOCopyrightLevel">
    <vt:lpwstr>7;#Crown|69589897-2828-4761-976e-717fd8e631c9</vt:lpwstr>
  </property>
  <property fmtid="{D5CDD505-2E9C-101B-9397-08002B2CF9AE}" pid="6" name="HOGovernmentSecurityClassification">
    <vt:lpwstr>6;#Official|14c80daa-741b-422c-9722-f71693c9ede4</vt:lpwstr>
  </property>
  <property fmtid="{D5CDD505-2E9C-101B-9397-08002B2CF9AE}" pid="7" name="HOSiteType">
    <vt:lpwstr>10;#Community|144ac7d7-0b9a-42f9-9385-2935294b6de3</vt:lpwstr>
  </property>
  <property fmtid="{D5CDD505-2E9C-101B-9397-08002B2CF9AE}" pid="8" name="OrganisationalUnit">
    <vt:lpwstr>8;#EA|d5f78ddb-b1b6-4328-9877-d7e3ed06fdac</vt:lpwstr>
  </property>
  <property fmtid="{D5CDD505-2E9C-101B-9397-08002B2CF9AE}" pid="9" name="InformationType">
    <vt:lpwstr/>
  </property>
</Properties>
</file>